
<file path=[Content_Types].xml><?xml version="1.0" encoding="utf-8"?>
<Types xmlns="http://schemas.openxmlformats.org/package/2006/content-types">
  <Default Extension="xml" ContentType="application/xml"/>
  <Default Extension="wmv" ContentType="video/unknown"/>
  <Default Extension="jpg" ContentType="image/jpeg"/>
  <Default Extension="jpe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256" r:id="rId3"/>
    <p:sldId id="275" r:id="rId4"/>
    <p:sldId id="278" r:id="rId5"/>
    <p:sldId id="276" r:id="rId6"/>
    <p:sldId id="279" r:id="rId7"/>
    <p:sldId id="267" r:id="rId8"/>
    <p:sldId id="258" r:id="rId9"/>
    <p:sldId id="259" r:id="rId10"/>
    <p:sldId id="290" r:id="rId11"/>
    <p:sldId id="280" r:id="rId12"/>
    <p:sldId id="291" r:id="rId13"/>
    <p:sldId id="281" r:id="rId14"/>
    <p:sldId id="292" r:id="rId15"/>
    <p:sldId id="293" r:id="rId16"/>
    <p:sldId id="282" r:id="rId17"/>
    <p:sldId id="283" r:id="rId18"/>
    <p:sldId id="284" r:id="rId19"/>
    <p:sldId id="285" r:id="rId20"/>
    <p:sldId id="294" r:id="rId21"/>
    <p:sldId id="286" r:id="rId22"/>
    <p:sldId id="287" r:id="rId23"/>
    <p:sldId id="295" r:id="rId24"/>
    <p:sldId id="289" r:id="rId25"/>
    <p:sldId id="304" r:id="rId26"/>
    <p:sldId id="296" r:id="rId27"/>
    <p:sldId id="298" r:id="rId28"/>
    <p:sldId id="299" r:id="rId29"/>
    <p:sldId id="301" r:id="rId30"/>
    <p:sldId id="302" r:id="rId31"/>
    <p:sldId id="303" r:id="rId32"/>
    <p:sldId id="300" r:id="rId33"/>
    <p:sldId id="309" r:id="rId34"/>
    <p:sldId id="311" r:id="rId35"/>
    <p:sldId id="312" r:id="rId36"/>
    <p:sldId id="310" r:id="rId37"/>
    <p:sldId id="308" r:id="rId38"/>
    <p:sldId id="305" r:id="rId39"/>
    <p:sldId id="313" r:id="rId40"/>
    <p:sldId id="306" r:id="rId41"/>
    <p:sldId id="307"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241" autoAdjust="0"/>
  </p:normalViewPr>
  <p:slideViewPr>
    <p:cSldViewPr>
      <p:cViewPr>
        <p:scale>
          <a:sx n="85" d="100"/>
          <a:sy n="85" d="100"/>
        </p:scale>
        <p:origin x="-1672"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0B07DC-8F1B-AA45-8350-22DBCB431817}" type="datetimeFigureOut">
              <a:rPr lang="en-US" smtClean="0"/>
              <a:t>11/9/15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A5BC25-7C89-5F40-AC57-73C6F496A776}" type="slidenum">
              <a:rPr lang="en-US" smtClean="0"/>
              <a:t>‹#›</a:t>
            </a:fld>
            <a:endParaRPr lang="en-US"/>
          </a:p>
        </p:txBody>
      </p:sp>
    </p:spTree>
    <p:extLst>
      <p:ext uri="{BB962C8B-B14F-4D97-AF65-F5344CB8AC3E}">
        <p14:creationId xmlns:p14="http://schemas.microsoft.com/office/powerpoint/2010/main" val="4739805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them this in</a:t>
            </a:r>
            <a:r>
              <a:rPr lang="en-US" baseline="0" dirty="0" smtClean="0"/>
              <a:t> Nova</a:t>
            </a:r>
            <a:endParaRPr lang="en-US" dirty="0"/>
          </a:p>
        </p:txBody>
      </p:sp>
      <p:sp>
        <p:nvSpPr>
          <p:cNvPr id="4" name="Slide Number Placeholder 3"/>
          <p:cNvSpPr>
            <a:spLocks noGrp="1"/>
          </p:cNvSpPr>
          <p:nvPr>
            <p:ph type="sldNum" sz="quarter" idx="10"/>
          </p:nvPr>
        </p:nvSpPr>
        <p:spPr/>
        <p:txBody>
          <a:bodyPr/>
          <a:lstStyle/>
          <a:p>
            <a:fld id="{86A5BC25-7C89-5F40-AC57-73C6F496A776}" type="slidenum">
              <a:rPr lang="en-US" smtClean="0"/>
              <a:t>31</a:t>
            </a:fld>
            <a:endParaRPr lang="en-US"/>
          </a:p>
        </p:txBody>
      </p:sp>
    </p:spTree>
    <p:extLst>
      <p:ext uri="{BB962C8B-B14F-4D97-AF65-F5344CB8AC3E}">
        <p14:creationId xmlns:p14="http://schemas.microsoft.com/office/powerpoint/2010/main" val="23502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them this in</a:t>
            </a:r>
            <a:r>
              <a:rPr lang="en-US" baseline="0" dirty="0" smtClean="0"/>
              <a:t> Nova</a:t>
            </a:r>
          </a:p>
          <a:p>
            <a:r>
              <a:rPr lang="en-US" baseline="0" dirty="0" smtClean="0"/>
              <a:t>Developed by my students: serious issues</a:t>
            </a:r>
            <a:endParaRPr lang="en-US" dirty="0"/>
          </a:p>
        </p:txBody>
      </p:sp>
      <p:sp>
        <p:nvSpPr>
          <p:cNvPr id="4" name="Slide Number Placeholder 3"/>
          <p:cNvSpPr>
            <a:spLocks noGrp="1"/>
          </p:cNvSpPr>
          <p:nvPr>
            <p:ph type="sldNum" sz="quarter" idx="10"/>
          </p:nvPr>
        </p:nvSpPr>
        <p:spPr/>
        <p:txBody>
          <a:bodyPr/>
          <a:lstStyle/>
          <a:p>
            <a:fld id="{86A5BC25-7C89-5F40-AC57-73C6F496A776}" type="slidenum">
              <a:rPr lang="en-US" smtClean="0"/>
              <a:t>32</a:t>
            </a:fld>
            <a:endParaRPr lang="en-US"/>
          </a:p>
        </p:txBody>
      </p:sp>
    </p:spTree>
    <p:extLst>
      <p:ext uri="{BB962C8B-B14F-4D97-AF65-F5344CB8AC3E}">
        <p14:creationId xmlns:p14="http://schemas.microsoft.com/office/powerpoint/2010/main" val="235029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them this in</a:t>
            </a:r>
            <a:r>
              <a:rPr lang="en-US" baseline="0" dirty="0" smtClean="0"/>
              <a:t> Nova</a:t>
            </a:r>
            <a:endParaRPr lang="en-US" dirty="0"/>
          </a:p>
        </p:txBody>
      </p:sp>
      <p:sp>
        <p:nvSpPr>
          <p:cNvPr id="4" name="Slide Number Placeholder 3"/>
          <p:cNvSpPr>
            <a:spLocks noGrp="1"/>
          </p:cNvSpPr>
          <p:nvPr>
            <p:ph type="sldNum" sz="quarter" idx="10"/>
          </p:nvPr>
        </p:nvSpPr>
        <p:spPr/>
        <p:txBody>
          <a:bodyPr/>
          <a:lstStyle/>
          <a:p>
            <a:fld id="{86A5BC25-7C89-5F40-AC57-73C6F496A776}" type="slidenum">
              <a:rPr lang="en-US" smtClean="0"/>
              <a:t>33</a:t>
            </a:fld>
            <a:endParaRPr lang="en-US"/>
          </a:p>
        </p:txBody>
      </p:sp>
    </p:spTree>
    <p:extLst>
      <p:ext uri="{BB962C8B-B14F-4D97-AF65-F5344CB8AC3E}">
        <p14:creationId xmlns:p14="http://schemas.microsoft.com/office/powerpoint/2010/main" val="235029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them this in</a:t>
            </a:r>
            <a:r>
              <a:rPr lang="en-US" baseline="0" dirty="0" smtClean="0"/>
              <a:t> Nova</a:t>
            </a:r>
            <a:endParaRPr lang="en-US" dirty="0"/>
          </a:p>
        </p:txBody>
      </p:sp>
      <p:sp>
        <p:nvSpPr>
          <p:cNvPr id="4" name="Slide Number Placeholder 3"/>
          <p:cNvSpPr>
            <a:spLocks noGrp="1"/>
          </p:cNvSpPr>
          <p:nvPr>
            <p:ph type="sldNum" sz="quarter" idx="10"/>
          </p:nvPr>
        </p:nvSpPr>
        <p:spPr/>
        <p:txBody>
          <a:bodyPr/>
          <a:lstStyle/>
          <a:p>
            <a:fld id="{86A5BC25-7C89-5F40-AC57-73C6F496A776}" type="slidenum">
              <a:rPr lang="en-US" smtClean="0"/>
              <a:t>34</a:t>
            </a:fld>
            <a:endParaRPr lang="en-US"/>
          </a:p>
        </p:txBody>
      </p:sp>
    </p:spTree>
    <p:extLst>
      <p:ext uri="{BB962C8B-B14F-4D97-AF65-F5344CB8AC3E}">
        <p14:creationId xmlns:p14="http://schemas.microsoft.com/office/powerpoint/2010/main" val="235029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them this in</a:t>
            </a:r>
            <a:r>
              <a:rPr lang="en-US" baseline="0" dirty="0" smtClean="0"/>
              <a:t> Nova</a:t>
            </a:r>
            <a:endParaRPr lang="en-US" dirty="0"/>
          </a:p>
        </p:txBody>
      </p:sp>
      <p:sp>
        <p:nvSpPr>
          <p:cNvPr id="4" name="Slide Number Placeholder 3"/>
          <p:cNvSpPr>
            <a:spLocks noGrp="1"/>
          </p:cNvSpPr>
          <p:nvPr>
            <p:ph type="sldNum" sz="quarter" idx="10"/>
          </p:nvPr>
        </p:nvSpPr>
        <p:spPr/>
        <p:txBody>
          <a:bodyPr/>
          <a:lstStyle/>
          <a:p>
            <a:fld id="{86A5BC25-7C89-5F40-AC57-73C6F496A776}" type="slidenum">
              <a:rPr lang="en-US" smtClean="0"/>
              <a:t>35</a:t>
            </a:fld>
            <a:endParaRPr lang="en-US"/>
          </a:p>
        </p:txBody>
      </p:sp>
    </p:spTree>
    <p:extLst>
      <p:ext uri="{BB962C8B-B14F-4D97-AF65-F5344CB8AC3E}">
        <p14:creationId xmlns:p14="http://schemas.microsoft.com/office/powerpoint/2010/main" val="235029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5793CB-2FA2-4173-94F5-1240A7DCF066}"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279912490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B1900-BD61-499E-AD9B-93A7A2BC5BCE}" type="slidenum">
              <a:rPr lang="en-US" smtClean="0"/>
              <a:t>‹#›</a:t>
            </a:fld>
            <a:endParaRPr lang="en-US"/>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8143875" y="689338"/>
            <a:ext cx="1371600" cy="628650"/>
          </a:xfrm>
          <a:prstGeom prst="rect">
            <a:avLst/>
          </a:prstGeom>
          <a:noFill/>
          <a:ln>
            <a:noFill/>
          </a:ln>
          <a:effectLst>
            <a:outerShdw blurRad="50800" dist="38100" dir="10800000" sx="110000" sy="11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userDrawn="1"/>
        </p:nvSpPr>
        <p:spPr>
          <a:xfrm>
            <a:off x="8515350" y="0"/>
            <a:ext cx="628650" cy="304800"/>
          </a:xfrm>
          <a:prstGeom prst="rect">
            <a:avLst/>
          </a:prstGeom>
          <a:solidFill>
            <a:schemeClr val="bg1">
              <a:lumMod val="50000"/>
            </a:schemeClr>
          </a:solidFill>
          <a:ln>
            <a:noFill/>
          </a:ln>
          <a:effectLst>
            <a:outerShdw blurRad="50800" dist="38100" dir="10800000" sx="112000" sy="112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schemeClr>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53175"/>
            <a:ext cx="1428750" cy="504825"/>
          </a:xfrm>
          <a:prstGeom prst="rect">
            <a:avLst/>
          </a:prstGeom>
        </p:spPr>
      </p:pic>
    </p:spTree>
    <p:extLst>
      <p:ext uri="{BB962C8B-B14F-4D97-AF65-F5344CB8AC3E}">
        <p14:creationId xmlns:p14="http://schemas.microsoft.com/office/powerpoint/2010/main" val="128270154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5793CB-2FA2-4173-94F5-1240A7DCF066}"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3340549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5793CB-2FA2-4173-94F5-1240A7DCF066}"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B1900-BD61-499E-AD9B-93A7A2BC5BCE}" type="slidenum">
              <a:rPr lang="en-US" smtClean="0"/>
              <a:t>‹#›</a:t>
            </a:fld>
            <a:endParaRPr lang="en-US"/>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8143875" y="676275"/>
            <a:ext cx="13716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userDrawn="1"/>
        </p:nvSpPr>
        <p:spPr>
          <a:xfrm rot="10800000">
            <a:off x="8515350" y="0"/>
            <a:ext cx="628650" cy="304800"/>
          </a:xfrm>
          <a:prstGeom prst="rect">
            <a:avLst/>
          </a:prstGeom>
          <a:solidFill>
            <a:schemeClr val="bg1">
              <a:lumMod val="50000"/>
            </a:schemeClr>
          </a:solidFill>
          <a:ln>
            <a:noFill/>
          </a:ln>
          <a:effectLst>
            <a:outerShdw blurRad="50800" dist="38100" dir="10800000" sx="112000" sy="112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schemeClr>
              </a:solidFill>
            </a:endParaRP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8143875" y="689338"/>
            <a:ext cx="1371600" cy="628650"/>
          </a:xfrm>
          <a:prstGeom prst="rect">
            <a:avLst/>
          </a:prstGeom>
          <a:noFill/>
          <a:ln>
            <a:noFill/>
          </a:ln>
          <a:effectLst>
            <a:outerShdw blurRad="50800" dist="38100" dir="10800000" sx="110000" sy="11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53175"/>
            <a:ext cx="1428750" cy="504825"/>
          </a:xfrm>
          <a:prstGeom prst="rect">
            <a:avLst/>
          </a:prstGeom>
        </p:spPr>
      </p:pic>
    </p:spTree>
    <p:extLst>
      <p:ext uri="{BB962C8B-B14F-4D97-AF65-F5344CB8AC3E}">
        <p14:creationId xmlns:p14="http://schemas.microsoft.com/office/powerpoint/2010/main" val="2691065585"/>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5793CB-2FA2-4173-94F5-1240A7DCF066}" type="datetimeFigureOut">
              <a:rPr lang="en-US" smtClean="0"/>
              <a:t>11/3/15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283892896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5793CB-2FA2-4173-94F5-1240A7DCF066}" type="datetimeFigureOut">
              <a:rPr lang="en-US" smtClean="0"/>
              <a:t>11/3/15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3923023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5793CB-2FA2-4173-94F5-1240A7DCF066}" type="datetimeFigureOut">
              <a:rPr lang="en-US" smtClean="0"/>
              <a:t>11/3/15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2074755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793CB-2FA2-4173-94F5-1240A7DCF066}"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63306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793CB-2FA2-4173-94F5-1240A7DCF066}"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413743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793CB-2FA2-4173-94F5-1240A7DCF066}"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351722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793CB-2FA2-4173-94F5-1240A7DCF066}"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B1900-BD61-499E-AD9B-93A7A2BC5BCE}" type="slidenum">
              <a:rPr lang="en-US" smtClean="0"/>
              <a:t>‹#›</a:t>
            </a:fld>
            <a:endParaRPr lang="en-US"/>
          </a:p>
        </p:txBody>
      </p:sp>
    </p:spTree>
    <p:extLst>
      <p:ext uri="{BB962C8B-B14F-4D97-AF65-F5344CB8AC3E}">
        <p14:creationId xmlns:p14="http://schemas.microsoft.com/office/powerpoint/2010/main" val="873577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38FB17-7380-4E51-82D4-8397720F8DB4}"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441029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38FB17-7380-4E51-82D4-8397720F8DB4}"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69678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38FB17-7380-4E51-82D4-8397720F8DB4}"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2307582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38FB17-7380-4E51-82D4-8397720F8DB4}"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1784231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38FB17-7380-4E51-82D4-8397720F8DB4}" type="datetimeFigureOut">
              <a:rPr lang="en-US" smtClean="0"/>
              <a:t>11/3/15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2675022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38FB17-7380-4E51-82D4-8397720F8DB4}" type="datetimeFigureOut">
              <a:rPr lang="en-US" smtClean="0"/>
              <a:t>11/3/15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3405744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38FB17-7380-4E51-82D4-8397720F8DB4}" type="datetimeFigureOut">
              <a:rPr lang="en-US" smtClean="0"/>
              <a:t>11/3/15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1442687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38FB17-7380-4E51-82D4-8397720F8DB4}"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2752071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38FB17-7380-4E51-82D4-8397720F8DB4}"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3152401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38FB17-7380-4E51-82D4-8397720F8DB4}"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717633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38FB17-7380-4E51-82D4-8397720F8DB4}"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4025828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38FB17-7380-4E51-82D4-8397720F8DB4}" type="datetimeFigureOut">
              <a:rPr lang="en-US" smtClean="0"/>
              <a:t>11/3/15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3E685F-5283-4C2B-BC03-80F9F33D9B33}" type="slidenum">
              <a:rPr lang="en-US" smtClean="0"/>
              <a:t>‹#›</a:t>
            </a:fld>
            <a:endParaRPr lang="en-US"/>
          </a:p>
        </p:txBody>
      </p:sp>
    </p:spTree>
    <p:extLst>
      <p:ext uri="{BB962C8B-B14F-4D97-AF65-F5344CB8AC3E}">
        <p14:creationId xmlns:p14="http://schemas.microsoft.com/office/powerpoint/2010/main" val="300355111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793CB-2FA2-4173-94F5-1240A7DCF066}" type="datetimeFigureOut">
              <a:rPr lang="en-US" smtClean="0"/>
              <a:t>11/3/15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B1900-BD61-499E-AD9B-93A7A2BC5BCE}" type="slidenum">
              <a:rPr lang="en-US" smtClean="0"/>
              <a:t>‹#›</a:t>
            </a:fld>
            <a:endParaRPr lang="en-US"/>
          </a:p>
        </p:txBody>
      </p:sp>
    </p:spTree>
    <p:extLst>
      <p:ext uri="{BB962C8B-B14F-4D97-AF65-F5344CB8AC3E}">
        <p14:creationId xmlns:p14="http://schemas.microsoft.com/office/powerpoint/2010/main" val="1833955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38FB17-7380-4E51-82D4-8397720F8DB4}" type="datetimeFigureOut">
              <a:rPr lang="en-US" smtClean="0"/>
              <a:t>11/3/15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E685F-5283-4C2B-BC03-80F9F33D9B33}" type="slidenum">
              <a:rPr lang="en-US" smtClean="0"/>
              <a:t>‹#›</a:t>
            </a:fld>
            <a:endParaRPr lang="en-US"/>
          </a:p>
        </p:txBody>
      </p:sp>
    </p:spTree>
    <p:extLst>
      <p:ext uri="{BB962C8B-B14F-4D97-AF65-F5344CB8AC3E}">
        <p14:creationId xmlns:p14="http://schemas.microsoft.com/office/powerpoint/2010/main" val="25933461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jpg"/><Relationship Id="rId1" Type="http://schemas.openxmlformats.org/officeDocument/2006/relationships/video" Target="NULL" TargetMode="External"/><Relationship Id="rId2" Type="http://schemas.microsoft.com/office/2007/relationships/media" Target="../media/media1.wm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png"/><Relationship Id="rId1" Type="http://schemas.openxmlformats.org/officeDocument/2006/relationships/video" Target="NULL" TargetMode="External"/><Relationship Id="rId2" Type="http://schemas.microsoft.com/office/2007/relationships/media" Target="../media/media1.wmv"/></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png"/><Relationship Id="rId1" Type="http://schemas.openxmlformats.org/officeDocument/2006/relationships/video" Target="NULL" TargetMode="External"/><Relationship Id="rId2" Type="http://schemas.microsoft.com/office/2007/relationships/media" Target="../media/media2.mp4"/></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9.png"/><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1" Type="http://schemas.openxmlformats.org/officeDocument/2006/relationships/video" Target="NULL" TargetMode="External"/><Relationship Id="rId2" Type="http://schemas.microsoft.com/office/2007/relationships/media" Target="../media/media3.mp4"/></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0.png"/><Relationship Id="rId1" Type="http://schemas.microsoft.com/office/2007/relationships/media" Target="../media/media4.mp4"/><Relationship Id="rId2" Type="http://schemas.openxmlformats.org/officeDocument/2006/relationships/video" Target="../media/media4.mp4"/></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0.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png"/><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png"/><Relationship Id="rId3"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uzzards.wmv">
            <a:hlinkClick r:id="" action="ppaction://media"/>
          </p:cNvPr>
          <p:cNvPicPr>
            <a:picLocks noGrp="1" noChangeAspect="1"/>
          </p:cNvPicPr>
          <p:nvPr>
            <p:ph idx="4294967295"/>
            <a:videoFile r:link="rId1"/>
            <p:extLst>
              <p:ext uri="{DAA4B4D4-6D71-4841-9C94-3DE7FCFB9230}">
                <p14:media xmlns:p14="http://schemas.microsoft.com/office/powerpoint/2010/main" r:embed="rId2">
                  <p14:trim st="3762"/>
                </p14:media>
              </p:ext>
            </p:extLst>
          </p:nvPr>
        </p:nvPicPr>
        <p:blipFill>
          <a:blip r:embed="rId4"/>
          <a:stretch>
            <a:fillRect/>
          </a:stretch>
        </p:blipFill>
        <p:spPr>
          <a:xfrm>
            <a:off x="609600" y="457200"/>
            <a:ext cx="4800600" cy="4819650"/>
          </a:xfr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5286375"/>
            <a:ext cx="342900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4600576"/>
            <a:ext cx="2507049" cy="885824"/>
          </a:xfrm>
          <a:prstGeom prst="rect">
            <a:avLst/>
          </a:prstGeom>
        </p:spPr>
      </p:pic>
      <p:sp>
        <p:nvSpPr>
          <p:cNvPr id="8" name="TextBox 7"/>
          <p:cNvSpPr txBox="1"/>
          <p:nvPr/>
        </p:nvSpPr>
        <p:spPr>
          <a:xfrm>
            <a:off x="505691" y="5329535"/>
            <a:ext cx="5133200" cy="1508105"/>
          </a:xfrm>
          <a:prstGeom prst="rect">
            <a:avLst/>
          </a:prstGeom>
          <a:noFill/>
        </p:spPr>
        <p:txBody>
          <a:bodyPr wrap="none" rtlCol="0">
            <a:spAutoFit/>
          </a:bodyPr>
          <a:lstStyle/>
          <a:p>
            <a:r>
              <a:rPr lang="en-US" sz="2800" dirty="0" smtClean="0">
                <a:solidFill>
                  <a:schemeClr val="bg1">
                    <a:lumMod val="50000"/>
                  </a:schemeClr>
                </a:solidFill>
              </a:rPr>
              <a:t>Nancy Darling</a:t>
            </a:r>
          </a:p>
          <a:p>
            <a:r>
              <a:rPr lang="en-US" dirty="0" smtClean="0">
                <a:solidFill>
                  <a:schemeClr val="bg1">
                    <a:lumMod val="65000"/>
                  </a:schemeClr>
                </a:solidFill>
              </a:rPr>
              <a:t>William and Jeannette Smith Professor of Psychology</a:t>
            </a:r>
          </a:p>
          <a:p>
            <a:r>
              <a:rPr lang="en-US" dirty="0" smtClean="0">
                <a:solidFill>
                  <a:schemeClr val="bg1">
                    <a:lumMod val="65000"/>
                  </a:schemeClr>
                </a:solidFill>
              </a:rPr>
              <a:t>Oberlin College  Oberlin, OH US</a:t>
            </a:r>
          </a:p>
          <a:p>
            <a:r>
              <a:rPr lang="en-US" sz="1400" dirty="0">
                <a:solidFill>
                  <a:schemeClr val="bg1">
                    <a:lumMod val="65000"/>
                  </a:schemeClr>
                </a:solidFill>
              </a:rPr>
              <a:t>This </a:t>
            </a:r>
            <a:r>
              <a:rPr lang="en-US" sz="1400" dirty="0" smtClean="0">
                <a:solidFill>
                  <a:schemeClr val="bg1">
                    <a:lumMod val="65000"/>
                  </a:schemeClr>
                </a:solidFill>
              </a:rPr>
              <a:t>work was supported </a:t>
            </a:r>
            <a:r>
              <a:rPr lang="en-US" sz="1400" dirty="0">
                <a:solidFill>
                  <a:schemeClr val="bg1">
                    <a:lumMod val="65000"/>
                  </a:schemeClr>
                </a:solidFill>
              </a:rPr>
              <a:t>by the </a:t>
            </a:r>
            <a:r>
              <a:rPr lang="en-US" sz="1400" dirty="0" smtClean="0">
                <a:solidFill>
                  <a:schemeClr val="bg1">
                    <a:lumMod val="65000"/>
                  </a:schemeClr>
                </a:solidFill>
              </a:rPr>
              <a:t>National </a:t>
            </a:r>
            <a:r>
              <a:rPr lang="en-US" sz="1400" dirty="0">
                <a:solidFill>
                  <a:schemeClr val="bg1">
                    <a:lumMod val="65000"/>
                  </a:schemeClr>
                </a:solidFill>
              </a:rPr>
              <a:t>Science Foundation </a:t>
            </a:r>
            <a:endParaRPr lang="en-US" sz="1400" dirty="0" smtClean="0">
              <a:solidFill>
                <a:schemeClr val="bg1">
                  <a:lumMod val="65000"/>
                </a:schemeClr>
              </a:solidFill>
            </a:endParaRPr>
          </a:p>
          <a:p>
            <a:r>
              <a:rPr lang="en-US" sz="1400" dirty="0" smtClean="0">
                <a:solidFill>
                  <a:schemeClr val="bg1">
                    <a:lumMod val="65000"/>
                  </a:schemeClr>
                </a:solidFill>
              </a:rPr>
              <a:t>(</a:t>
            </a:r>
            <a:r>
              <a:rPr lang="en-US" sz="1400" dirty="0">
                <a:solidFill>
                  <a:schemeClr val="bg1">
                    <a:lumMod val="65000"/>
                  </a:schemeClr>
                </a:solidFill>
              </a:rPr>
              <a:t>NSF Grant Number 0939153</a:t>
            </a:r>
            <a:r>
              <a:rPr lang="en-US" sz="1400" dirty="0" smtClean="0">
                <a:solidFill>
                  <a:schemeClr val="bg1">
                    <a:lumMod val="65000"/>
                  </a:schemeClr>
                </a:solidFill>
              </a:rPr>
              <a:t>) with special thanks to Ian Burns</a:t>
            </a:r>
            <a:endParaRPr lang="en-US" sz="1400" dirty="0">
              <a:solidFill>
                <a:schemeClr val="bg1">
                  <a:lumMod val="65000"/>
                </a:schemeClr>
              </a:solidFill>
            </a:endParaRPr>
          </a:p>
        </p:txBody>
      </p:sp>
      <p:sp>
        <p:nvSpPr>
          <p:cNvPr id="2" name="TextBox 1"/>
          <p:cNvSpPr txBox="1"/>
          <p:nvPr/>
        </p:nvSpPr>
        <p:spPr>
          <a:xfrm>
            <a:off x="5791200" y="1295400"/>
            <a:ext cx="3012251" cy="923330"/>
          </a:xfrm>
          <a:prstGeom prst="rect">
            <a:avLst/>
          </a:prstGeom>
          <a:noFill/>
          <a:ln w="76200" cmpd="tri">
            <a:solidFill>
              <a:schemeClr val="accent1"/>
            </a:solidFill>
          </a:ln>
        </p:spPr>
        <p:txBody>
          <a:bodyPr wrap="none" rtlCol="0">
            <a:spAutoFit/>
          </a:bodyPr>
          <a:lstStyle/>
          <a:p>
            <a:r>
              <a:rPr lang="en-US" dirty="0" smtClean="0"/>
              <a:t>If you don’t already have a </a:t>
            </a:r>
          </a:p>
          <a:p>
            <a:r>
              <a:rPr lang="en-US" dirty="0" smtClean="0"/>
              <a:t>Google account, please create</a:t>
            </a:r>
          </a:p>
          <a:p>
            <a:r>
              <a:rPr lang="en-US" dirty="0" smtClean="0"/>
              <a:t>one and log into it.</a:t>
            </a:r>
            <a:endParaRPr lang="en-US" dirty="0"/>
          </a:p>
        </p:txBody>
      </p:sp>
    </p:spTree>
    <p:extLst>
      <p:ext uri="{BB962C8B-B14F-4D97-AF65-F5344CB8AC3E}">
        <p14:creationId xmlns:p14="http://schemas.microsoft.com/office/powerpoint/2010/main" val="16015882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3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11"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273050"/>
            <a:ext cx="3008313" cy="1162050"/>
          </a:xfrm>
        </p:spPr>
        <p:txBody>
          <a:bodyPr/>
          <a:lstStyle/>
          <a:p>
            <a:r>
              <a:rPr lang="en-US" dirty="0" smtClean="0"/>
              <a:t>Time Line: Black Holes</a:t>
            </a:r>
            <a:endParaRPr lang="en-US" dirty="0"/>
          </a:p>
        </p:txBody>
      </p:sp>
      <p:pic>
        <p:nvPicPr>
          <p:cNvPr id="4" name="Content Placeholder 3" descr="black hole.jpeg"/>
          <p:cNvPicPr>
            <a:picLocks noGrp="1" noChangeAspect="1"/>
          </p:cNvPicPr>
          <p:nvPr>
            <p:ph idx="1"/>
          </p:nvPr>
        </p:nvPicPr>
        <p:blipFill>
          <a:blip r:embed="rId2">
            <a:extLst>
              <a:ext uri="{28A0092B-C50C-407E-A947-70E740481C1C}">
                <a14:useLocalDpi xmlns:a14="http://schemas.microsoft.com/office/drawing/2010/main" val="0"/>
              </a:ext>
            </a:extLst>
          </a:blip>
          <a:srcRect l="25547" r="25547"/>
          <a:stretch>
            <a:fillRect/>
          </a:stretch>
        </p:blipFill>
        <p:spPr>
          <a:xfrm>
            <a:off x="3733800" y="457200"/>
            <a:ext cx="5111750" cy="5853113"/>
          </a:xfrm>
        </p:spPr>
      </p:pic>
      <p:sp>
        <p:nvSpPr>
          <p:cNvPr id="8" name="Text Placeholder 7"/>
          <p:cNvSpPr>
            <a:spLocks noGrp="1"/>
          </p:cNvSpPr>
          <p:nvPr>
            <p:ph type="body" sz="half" idx="2"/>
          </p:nvPr>
        </p:nvSpPr>
        <p:spPr>
          <a:xfrm>
            <a:off x="304800" y="1435100"/>
            <a:ext cx="3276600" cy="4691063"/>
          </a:xfrm>
        </p:spPr>
        <p:txBody>
          <a:bodyPr>
            <a:normAutofit/>
          </a:bodyPr>
          <a:lstStyle/>
          <a:p>
            <a:pPr marL="285750" indent="-285750">
              <a:buFont typeface="Arial"/>
              <a:buChar char="•"/>
            </a:pPr>
            <a:r>
              <a:rPr lang="en-US" sz="1600" dirty="0" smtClean="0"/>
              <a:t>1790: Existence of Black </a:t>
            </a:r>
            <a:r>
              <a:rPr lang="en-US" sz="1600" dirty="0"/>
              <a:t>H</a:t>
            </a:r>
            <a:r>
              <a:rPr lang="en-US" sz="1600" dirty="0" smtClean="0"/>
              <a:t>oles first </a:t>
            </a:r>
            <a:r>
              <a:rPr lang="en-US" sz="1600" dirty="0"/>
              <a:t>theorized </a:t>
            </a:r>
            <a:endParaRPr lang="en-US" sz="1600" dirty="0" smtClean="0"/>
          </a:p>
          <a:p>
            <a:pPr marL="285750" indent="-285750">
              <a:buFont typeface="Arial"/>
              <a:buChar char="•"/>
            </a:pPr>
            <a:r>
              <a:rPr lang="en-US" sz="1600" dirty="0" smtClean="0"/>
              <a:t>1914: Einstein’s theory of relativity predicts specific characteristics of Black Holes</a:t>
            </a:r>
          </a:p>
          <a:p>
            <a:pPr marL="285750" indent="-285750">
              <a:buFont typeface="Arial"/>
              <a:buChar char="•"/>
            </a:pPr>
            <a:r>
              <a:rPr lang="en-US" sz="1600" dirty="0" smtClean="0"/>
              <a:t>1914-1990: Mathematical models of black holes led to important advances in theoretical and applied physics</a:t>
            </a:r>
          </a:p>
          <a:p>
            <a:pPr marL="582613" lvl="1" indent="-285750">
              <a:buFont typeface="Arial"/>
              <a:buChar char="•"/>
            </a:pPr>
            <a:r>
              <a:rPr lang="en-US" sz="1400" dirty="0" smtClean="0"/>
              <a:t>What would Black Holes look like and how would we know if we found one?</a:t>
            </a:r>
          </a:p>
          <a:p>
            <a:pPr marL="285750" indent="-285750">
              <a:buFont typeface="Arial"/>
              <a:buChar char="•"/>
            </a:pPr>
            <a:r>
              <a:rPr lang="en-US" sz="1600" dirty="0" smtClean="0"/>
              <a:t>1990s: Evidence for existence of Black Holes begins to accumulate</a:t>
            </a:r>
          </a:p>
          <a:p>
            <a:pPr marL="285750" indent="-285750">
              <a:buFont typeface="Arial"/>
              <a:buChar char="•"/>
            </a:pPr>
            <a:r>
              <a:rPr lang="en-US" sz="1600" dirty="0" smtClean="0"/>
              <a:t>Present: Accumulating evidence refined and validated theories</a:t>
            </a:r>
          </a:p>
          <a:p>
            <a:pPr marL="285750" indent="-285750">
              <a:buFont typeface="Arial"/>
              <a:buChar char="•"/>
            </a:pPr>
            <a:endParaRPr lang="en-US" dirty="0" smtClean="0"/>
          </a:p>
        </p:txBody>
      </p:sp>
    </p:spTree>
    <p:extLst>
      <p:ext uri="{BB962C8B-B14F-4D97-AF65-F5344CB8AC3E}">
        <p14:creationId xmlns:p14="http://schemas.microsoft.com/office/powerpoint/2010/main" val="2740450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Statistical &amp; Computational Modeling: Complimentary Methodologies</a:t>
            </a:r>
            <a:endParaRPr lang="en-US" dirty="0"/>
          </a:p>
        </p:txBody>
      </p:sp>
      <p:sp>
        <p:nvSpPr>
          <p:cNvPr id="3" name="Content Placeholder 2"/>
          <p:cNvSpPr>
            <a:spLocks noGrp="1"/>
          </p:cNvSpPr>
          <p:nvPr>
            <p:ph sz="half" idx="2"/>
          </p:nvPr>
        </p:nvSpPr>
        <p:spPr/>
        <p:style>
          <a:lnRef idx="1">
            <a:schemeClr val="accent6"/>
          </a:lnRef>
          <a:fillRef idx="3">
            <a:schemeClr val="accent6"/>
          </a:fillRef>
          <a:effectRef idx="2">
            <a:schemeClr val="accent6"/>
          </a:effectRef>
          <a:fontRef idx="minor">
            <a:schemeClr val="lt1"/>
          </a:fontRef>
        </p:style>
        <p:txBody>
          <a:bodyPr>
            <a:normAutofit fontScale="77500" lnSpcReduction="20000"/>
          </a:bodyPr>
          <a:lstStyle/>
          <a:p>
            <a:pPr marL="0" indent="0" algn="ctr">
              <a:buNone/>
            </a:pPr>
            <a:r>
              <a:rPr lang="en-US" b="1" dirty="0" smtClean="0"/>
              <a:t>Computational Modeling</a:t>
            </a:r>
          </a:p>
          <a:p>
            <a:r>
              <a:rPr lang="en-US" dirty="0" smtClean="0"/>
              <a:t>Theoretical </a:t>
            </a:r>
            <a:r>
              <a:rPr lang="en-US" dirty="0"/>
              <a:t>model used to generate hypotheses and </a:t>
            </a:r>
            <a:r>
              <a:rPr lang="en-US" dirty="0" smtClean="0"/>
              <a:t>predictions</a:t>
            </a:r>
          </a:p>
          <a:p>
            <a:r>
              <a:rPr lang="en-US" dirty="0" smtClean="0"/>
              <a:t>Mathematical model of theoretical model developed</a:t>
            </a:r>
          </a:p>
          <a:p>
            <a:r>
              <a:rPr lang="en-US" dirty="0" smtClean="0"/>
              <a:t>Model simulations run under different conditions </a:t>
            </a:r>
          </a:p>
          <a:p>
            <a:r>
              <a:rPr lang="en-US" dirty="0" smtClean="0"/>
              <a:t>Mathematical and theoretical model refined to better fit (a) expectations of theory and (b) observed data</a:t>
            </a:r>
            <a:endParaRPr lang="en-US" dirty="0"/>
          </a:p>
        </p:txBody>
      </p:sp>
      <p:sp>
        <p:nvSpPr>
          <p:cNvPr id="4" name="Content Placeholder 3"/>
          <p:cNvSpPr>
            <a:spLocks noGrp="1"/>
          </p:cNvSpPr>
          <p:nvPr>
            <p:ph sz="half" idx="1"/>
          </p:nvPr>
        </p:nvSpPr>
        <p:spPr/>
        <p:style>
          <a:lnRef idx="1">
            <a:schemeClr val="accent6"/>
          </a:lnRef>
          <a:fillRef idx="3">
            <a:schemeClr val="accent6"/>
          </a:fillRef>
          <a:effectRef idx="2">
            <a:schemeClr val="accent6"/>
          </a:effectRef>
          <a:fontRef idx="minor">
            <a:schemeClr val="lt1"/>
          </a:fontRef>
        </p:style>
        <p:txBody>
          <a:bodyPr>
            <a:normAutofit fontScale="77500" lnSpcReduction="20000"/>
          </a:bodyPr>
          <a:lstStyle/>
          <a:p>
            <a:pPr marL="0" indent="0" algn="ctr">
              <a:buNone/>
            </a:pPr>
            <a:r>
              <a:rPr lang="en-US" b="1" dirty="0" smtClean="0"/>
              <a:t>Statistical Modeling</a:t>
            </a:r>
          </a:p>
          <a:p>
            <a:r>
              <a:rPr lang="en-US" dirty="0" smtClean="0"/>
              <a:t>Theoretical model used to generate hypotheses and predictions</a:t>
            </a:r>
          </a:p>
          <a:p>
            <a:r>
              <a:rPr lang="en-US" dirty="0" smtClean="0"/>
              <a:t>Data gathered based on observations and theory</a:t>
            </a:r>
          </a:p>
          <a:p>
            <a:r>
              <a:rPr lang="en-US" dirty="0" smtClean="0"/>
              <a:t>Mathematical model creates a parsimonious summary of data</a:t>
            </a:r>
          </a:p>
          <a:p>
            <a:r>
              <a:rPr lang="en-US" dirty="0" smtClean="0"/>
              <a:t>Analyze fit of model for consistency with predictions made from theory </a:t>
            </a:r>
          </a:p>
          <a:p>
            <a:r>
              <a:rPr lang="en-US" dirty="0" smtClean="0"/>
              <a:t>Refine theory to better fit data</a:t>
            </a:r>
          </a:p>
          <a:p>
            <a:endParaRPr lang="en-US" dirty="0"/>
          </a:p>
        </p:txBody>
      </p:sp>
    </p:spTree>
    <p:extLst>
      <p:ext uri="{BB962C8B-B14F-4D97-AF65-F5344CB8AC3E}">
        <p14:creationId xmlns:p14="http://schemas.microsoft.com/office/powerpoint/2010/main" val="25241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style>
          <a:lnRef idx="1">
            <a:schemeClr val="accent6"/>
          </a:lnRef>
          <a:fillRef idx="3">
            <a:schemeClr val="accent6"/>
          </a:fillRef>
          <a:effectRef idx="2">
            <a:schemeClr val="accent6"/>
          </a:effectRef>
          <a:fontRef idx="minor">
            <a:schemeClr val="lt1"/>
          </a:fontRef>
        </p:style>
        <p:txBody>
          <a:bodyPr>
            <a:noAutofit/>
          </a:bodyPr>
          <a:lstStyle/>
          <a:p>
            <a:r>
              <a:rPr lang="en-US" sz="3200" dirty="0" smtClean="0"/>
              <a:t>Why should we be interested in </a:t>
            </a:r>
            <a:br>
              <a:rPr lang="en-US" sz="3200" dirty="0" smtClean="0"/>
            </a:br>
            <a:r>
              <a:rPr lang="en-US" sz="3200" dirty="0" smtClean="0"/>
              <a:t>computational modeling?</a:t>
            </a:r>
            <a:endParaRPr lang="en-US" sz="3200" dirty="0"/>
          </a:p>
        </p:txBody>
      </p:sp>
      <p:sp>
        <p:nvSpPr>
          <p:cNvPr id="3" name="Content Placeholder 2"/>
          <p:cNvSpPr>
            <a:spLocks noGrp="1"/>
          </p:cNvSpPr>
          <p:nvPr>
            <p:ph idx="1"/>
          </p:nvPr>
        </p:nvSpPr>
        <p:spPr>
          <a:xfrm>
            <a:off x="457200" y="1981200"/>
            <a:ext cx="8229600" cy="4144963"/>
          </a:xfrm>
        </p:spPr>
        <p:txBody>
          <a:bodyPr>
            <a:normAutofit lnSpcReduction="10000"/>
          </a:bodyPr>
          <a:lstStyle/>
          <a:p>
            <a:r>
              <a:rPr lang="en-US" dirty="0" smtClean="0"/>
              <a:t>Development is “best . . . studied as a variable process in which individual differences in </a:t>
            </a:r>
            <a:r>
              <a:rPr lang="en-US" b="1" dirty="0" smtClean="0">
                <a:solidFill>
                  <a:srgbClr val="FF6600"/>
                </a:solidFill>
              </a:rPr>
              <a:t>cognitive, social, emotional, language, neurobiological and physical maturation, environment, life experiences, and genetics interact in complex ways</a:t>
            </a:r>
            <a:r>
              <a:rPr lang="en-US" dirty="0" smtClean="0"/>
              <a:t>” (NICHD, 2015).  </a:t>
            </a:r>
          </a:p>
          <a:p>
            <a:r>
              <a:rPr lang="en-US" dirty="0" smtClean="0"/>
              <a:t>And when we talk about dyads and families, those processes interact and modulate teach other as they unfold over time.</a:t>
            </a:r>
            <a:endParaRPr lang="en-US" dirty="0"/>
          </a:p>
        </p:txBody>
      </p:sp>
      <p:pic>
        <p:nvPicPr>
          <p:cNvPr id="4" name="Picture 3" descr="Screen Shot 2015-04-05 at 11.21.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524000"/>
            <a:ext cx="7543800" cy="4696810"/>
          </a:xfrm>
          <a:prstGeom prst="rect">
            <a:avLst/>
          </a:prstGeom>
        </p:spPr>
      </p:pic>
    </p:spTree>
    <p:extLst>
      <p:ext uri="{BB962C8B-B14F-4D97-AF65-F5344CB8AC3E}">
        <p14:creationId xmlns:p14="http://schemas.microsoft.com/office/powerpoint/2010/main" val="25983443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1143000"/>
          </a:xfrm>
        </p:spPr>
        <p:txBody>
          <a:bodyPr>
            <a:normAutofit fontScale="90000"/>
          </a:bodyPr>
          <a:lstStyle/>
          <a:p>
            <a:r>
              <a:rPr lang="en-US" sz="3600" dirty="0"/>
              <a:t>What we believe: </a:t>
            </a:r>
            <a:r>
              <a:rPr lang="en-US" sz="3600" dirty="0" smtClean="0"/>
              <a:t>Development* is </a:t>
            </a:r>
            <a:r>
              <a:rPr lang="en-US" sz="3600" dirty="0"/>
              <a:t>the result of individual patterning of co-existing and self-reinforcing processes and behaviors </a:t>
            </a:r>
            <a:endParaRPr lang="en-US" dirty="0"/>
          </a:p>
        </p:txBody>
      </p:sp>
      <p:sp>
        <p:nvSpPr>
          <p:cNvPr id="3" name="Content Placeholder 2"/>
          <p:cNvSpPr>
            <a:spLocks noGrp="1"/>
          </p:cNvSpPr>
          <p:nvPr>
            <p:ph idx="1"/>
          </p:nvPr>
        </p:nvSpPr>
        <p:spPr>
          <a:xfrm>
            <a:off x="457200" y="1722437"/>
            <a:ext cx="8229600" cy="4525963"/>
          </a:xfrm>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en-US" dirty="0" smtClean="0"/>
              <a:t>How we usually test those models:</a:t>
            </a:r>
          </a:p>
          <a:p>
            <a:pPr lvl="1"/>
            <a:r>
              <a:rPr lang="en-US" dirty="0" smtClean="0"/>
              <a:t>Linear: often with unlimited growth</a:t>
            </a:r>
          </a:p>
          <a:p>
            <a:pPr lvl="1"/>
            <a:r>
              <a:rPr lang="en-US" dirty="0" smtClean="0"/>
              <a:t>Non-reciprocal</a:t>
            </a:r>
          </a:p>
          <a:p>
            <a:pPr lvl="1"/>
            <a:r>
              <a:rPr lang="en-US" dirty="0"/>
              <a:t>A</a:t>
            </a:r>
            <a:r>
              <a:rPr lang="en-US" dirty="0" smtClean="0"/>
              <a:t>ssume </a:t>
            </a:r>
            <a:r>
              <a:rPr lang="en-US" dirty="0"/>
              <a:t>that within person change can be inferred from between person change (</a:t>
            </a:r>
            <a:r>
              <a:rPr lang="en-US" dirty="0" err="1" smtClean="0"/>
              <a:t>ergodicity</a:t>
            </a:r>
            <a:r>
              <a:rPr lang="en-US" dirty="0" smtClean="0"/>
              <a:t>)</a:t>
            </a:r>
          </a:p>
          <a:p>
            <a:pPr lvl="1"/>
            <a:r>
              <a:rPr lang="en-US" dirty="0" smtClean="0"/>
              <a:t>Assume statistical independence of processes we know are not</a:t>
            </a:r>
          </a:p>
          <a:p>
            <a:r>
              <a:rPr lang="en-US" dirty="0" smtClean="0"/>
              <a:t>Our theories are much richer than our models</a:t>
            </a:r>
          </a:p>
          <a:p>
            <a:pPr lvl="1" algn="r"/>
            <a:r>
              <a:rPr lang="en-US" dirty="0" smtClean="0"/>
              <a:t>Can computational modeling help?</a:t>
            </a:r>
            <a:endParaRPr lang="en-US" dirty="0"/>
          </a:p>
        </p:txBody>
      </p:sp>
      <p:sp>
        <p:nvSpPr>
          <p:cNvPr id="5" name="Oval Callout 4"/>
          <p:cNvSpPr/>
          <p:nvPr/>
        </p:nvSpPr>
        <p:spPr>
          <a:xfrm>
            <a:off x="762000" y="1066800"/>
            <a:ext cx="3048000" cy="1755648"/>
          </a:xfrm>
          <a:prstGeom prst="wedgeEllipseCallout">
            <a:avLst>
              <a:gd name="adj1" fmla="val 39683"/>
              <a:gd name="adj2" fmla="val -738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Individual, dyadic, or systemic change over time</a:t>
            </a:r>
            <a:endParaRPr lang="en-US" dirty="0"/>
          </a:p>
        </p:txBody>
      </p:sp>
    </p:spTree>
    <p:extLst>
      <p:ext uri="{BB962C8B-B14F-4D97-AF65-F5344CB8AC3E}">
        <p14:creationId xmlns:p14="http://schemas.microsoft.com/office/powerpoint/2010/main" val="17768956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lstStyle/>
          <a:p>
            <a:pPr algn="l"/>
            <a:r>
              <a:rPr lang="en-US" dirty="0" smtClean="0"/>
              <a:t>Oberlin Modeling Initiative (</a:t>
            </a:r>
            <a:r>
              <a:rPr lang="en-US" dirty="0" err="1" smtClean="0"/>
              <a:t>OMnI</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NSF funded program to introduce </a:t>
            </a:r>
            <a:r>
              <a:rPr lang="en-US" b="1" dirty="0" smtClean="0">
                <a:solidFill>
                  <a:srgbClr val="FF0000"/>
                </a:solidFill>
              </a:rPr>
              <a:t>dynamic systems thinking</a:t>
            </a:r>
            <a:r>
              <a:rPr lang="en-US" dirty="0" smtClean="0"/>
              <a:t> across the curriculum</a:t>
            </a:r>
          </a:p>
          <a:p>
            <a:pPr lvl="1"/>
            <a:r>
              <a:rPr lang="en-US" i="1" dirty="0" smtClean="0"/>
              <a:t>How do you think about complex problems where key elements interact and feed back into each other?</a:t>
            </a:r>
          </a:p>
          <a:p>
            <a:r>
              <a:rPr lang="en-US" dirty="0" smtClean="0"/>
              <a:t>Nova was a natural outgrowth:</a:t>
            </a:r>
          </a:p>
          <a:p>
            <a:pPr lvl="1"/>
            <a:r>
              <a:rPr lang="en-US" b="1" dirty="0" smtClean="0">
                <a:solidFill>
                  <a:srgbClr val="FF0000"/>
                </a:solidFill>
              </a:rPr>
              <a:t>Portable</a:t>
            </a:r>
            <a:r>
              <a:rPr lang="en-US" dirty="0" smtClean="0"/>
              <a:t> </a:t>
            </a:r>
            <a:r>
              <a:rPr lang="en-US" dirty="0"/>
              <a:t>across different </a:t>
            </a:r>
            <a:r>
              <a:rPr lang="en-US" dirty="0" smtClean="0"/>
              <a:t>disciplines</a:t>
            </a:r>
            <a:endParaRPr lang="en-US" dirty="0"/>
          </a:p>
          <a:p>
            <a:pPr lvl="1"/>
            <a:r>
              <a:rPr lang="en-US" dirty="0"/>
              <a:t>Goal was to teach dynamic systems </a:t>
            </a:r>
            <a:r>
              <a:rPr lang="en-US" b="1" i="1" dirty="0">
                <a:solidFill>
                  <a:srgbClr val="FF0000"/>
                </a:solidFill>
              </a:rPr>
              <a:t>thinking</a:t>
            </a:r>
            <a:r>
              <a:rPr lang="en-US" i="1" dirty="0"/>
              <a:t> </a:t>
            </a:r>
            <a:r>
              <a:rPr lang="en-US" dirty="0"/>
              <a:t>not programming</a:t>
            </a:r>
            <a:endParaRPr lang="en-US" dirty="0" smtClean="0"/>
          </a:p>
          <a:p>
            <a:pPr lvl="1"/>
            <a:endParaRPr lang="en-US" dirty="0" smtClean="0"/>
          </a:p>
        </p:txBody>
      </p:sp>
    </p:spTree>
    <p:extLst>
      <p:ext uri="{BB962C8B-B14F-4D97-AF65-F5344CB8AC3E}">
        <p14:creationId xmlns:p14="http://schemas.microsoft.com/office/powerpoint/2010/main" val="8805811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lumMod val="50000"/>
                  </a:schemeClr>
                </a:solidFill>
              </a:rPr>
              <a:t>Nova</a:t>
            </a:r>
            <a:r>
              <a:rPr lang="en-US" dirty="0" smtClean="0"/>
              <a:t> concept</a:t>
            </a:r>
            <a:endParaRPr lang="en-US" dirty="0"/>
          </a:p>
        </p:txBody>
      </p:sp>
      <p:sp>
        <p:nvSpPr>
          <p:cNvPr id="3" name="Content Placeholder 2"/>
          <p:cNvSpPr>
            <a:spLocks noGrp="1"/>
          </p:cNvSpPr>
          <p:nvPr>
            <p:ph idx="1"/>
          </p:nvPr>
        </p:nvSpPr>
        <p:spPr/>
        <p:txBody>
          <a:bodyPr>
            <a:normAutofit fontScale="92500" lnSpcReduction="20000"/>
          </a:bodyPr>
          <a:lstStyle/>
          <a:p>
            <a:pPr>
              <a:lnSpc>
                <a:spcPct val="120000"/>
              </a:lnSpc>
            </a:pPr>
            <a:r>
              <a:rPr lang="en-US" dirty="0" smtClean="0"/>
              <a:t>Flexible modeling platform suitable for student exercises but powerful enough for serious research applications</a:t>
            </a:r>
          </a:p>
          <a:p>
            <a:pPr>
              <a:lnSpc>
                <a:spcPct val="120000"/>
              </a:lnSpc>
            </a:pPr>
            <a:r>
              <a:rPr lang="en-US" dirty="0" smtClean="0"/>
              <a:t>Capable of a full range of dynamic systems models </a:t>
            </a:r>
          </a:p>
          <a:p>
            <a:pPr lvl="1">
              <a:lnSpc>
                <a:spcPct val="120000"/>
              </a:lnSpc>
            </a:pPr>
            <a:r>
              <a:rPr lang="en-US" dirty="0" smtClean="0"/>
              <a:t>Stock and flow</a:t>
            </a:r>
          </a:p>
          <a:p>
            <a:pPr lvl="1">
              <a:lnSpc>
                <a:spcPct val="120000"/>
              </a:lnSpc>
            </a:pPr>
            <a:r>
              <a:rPr lang="en-US" dirty="0" smtClean="0"/>
              <a:t>Spatial</a:t>
            </a:r>
          </a:p>
          <a:p>
            <a:pPr lvl="1">
              <a:lnSpc>
                <a:spcPct val="120000"/>
              </a:lnSpc>
            </a:pPr>
            <a:r>
              <a:rPr lang="en-US" dirty="0" smtClean="0"/>
              <a:t>Agent based</a:t>
            </a:r>
            <a:endParaRPr lang="en-US" dirty="0" smtClean="0">
              <a:effectLst>
                <a:outerShdw blurRad="60007" dir="7680000" sx="55000" sy="55000" kx="1300200" algn="ctr" rotWithShape="0">
                  <a:prstClr val="black">
                    <a:alpha val="32000"/>
                  </a:prstClr>
                </a:outerShdw>
              </a:effectLst>
            </a:endParaRPr>
          </a:p>
          <a:p>
            <a:pPr>
              <a:lnSpc>
                <a:spcPct val="120000"/>
              </a:lnSpc>
            </a:pPr>
            <a:r>
              <a:rPr lang="en-US" dirty="0" smtClean="0"/>
              <a:t>Multi-platform</a:t>
            </a:r>
          </a:p>
        </p:txBody>
      </p:sp>
      <p:sp>
        <p:nvSpPr>
          <p:cNvPr id="4" name="Rectangle 3"/>
          <p:cNvSpPr/>
          <p:nvPr/>
        </p:nvSpPr>
        <p:spPr>
          <a:xfrm>
            <a:off x="4495800" y="4191000"/>
            <a:ext cx="3200400" cy="923330"/>
          </a:xfrm>
          <a:prstGeom prst="rect">
            <a:avLst/>
          </a:prstGeom>
          <a:noFill/>
          <a:effectLst>
            <a:glow rad="101600">
              <a:srgbClr val="FF0000">
                <a:alpha val="60000"/>
              </a:srgbClr>
            </a:glow>
          </a:effectLst>
        </p:spPr>
        <p:txBody>
          <a:bodyPr wrap="squar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outerShdw blurRad="60007" dist="152400" dir="6900000" sx="91000" sy="91000" kx="1300200" algn="ctr" rotWithShape="0">
                    <a:prstClr val="black">
                      <a:alpha val="32000"/>
                    </a:prstClr>
                  </a:outerShdw>
                </a:effectLst>
              </a:rPr>
              <a:t>Free!</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outerShdw blurRad="60007" dist="152400" dir="6900000" sx="91000" sy="91000" kx="1300200" algn="ctr" rotWithShape="0">
                  <a:prstClr val="black">
                    <a:alpha val="32000"/>
                  </a:prstClr>
                </a:outerShdw>
              </a:effectLs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9122" y="1066800"/>
            <a:ext cx="831078" cy="57773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2531" y="2667000"/>
            <a:ext cx="2553993" cy="1693050"/>
          </a:xfrm>
          <a:prstGeom prst="rect">
            <a:avLst/>
          </a:prstGeom>
          <a:effectLst>
            <a:softEdge rad="127000"/>
          </a:effectLst>
        </p:spPr>
      </p:pic>
    </p:spTree>
    <p:extLst>
      <p:ext uri="{BB962C8B-B14F-4D97-AF65-F5344CB8AC3E}">
        <p14:creationId xmlns:p14="http://schemas.microsoft.com/office/powerpoint/2010/main" val="38103359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9" presetClass="emph" presetSubtype="0" nodeType="withEffect">
                                  <p:stCondLst>
                                    <p:cond delay="0"/>
                                  </p:stCondLst>
                                  <p:childTnLst>
                                    <p:set>
                                      <p:cBhvr rctx="PPT">
                                        <p:cTn id="26" dur="indefinite"/>
                                        <p:tgtEl>
                                          <p:spTgt spid="3">
                                            <p:txEl>
                                              <p:pRg st="0" end="0"/>
                                            </p:txEl>
                                          </p:spTgt>
                                        </p:tgtEl>
                                        <p:attrNameLst>
                                          <p:attrName>style.opacity</p:attrName>
                                        </p:attrNameLst>
                                      </p:cBhvr>
                                      <p:to>
                                        <p:strVal val="0.5"/>
                                      </p:to>
                                    </p:set>
                                    <p:animEffect filter="image" prLst="opacity: 0.5">
                                      <p:cBhvr rctx="IE">
                                        <p:cTn id="27" dur="indefinite"/>
                                        <p:tgtEl>
                                          <p:spTgt spid="3">
                                            <p:txEl>
                                              <p:pRg st="0" end="0"/>
                                            </p:txEl>
                                          </p:spTgt>
                                        </p:tgtEl>
                                      </p:cBhvr>
                                    </p:animEffect>
                                  </p:childTnLst>
                                </p:cTn>
                              </p:par>
                              <p:par>
                                <p:cTn id="28" presetID="1" presetClass="exit" presetSubtype="0" fill="hold" nodeType="withEffect">
                                  <p:stCondLst>
                                    <p:cond delay="0"/>
                                  </p:stCondLst>
                                  <p:childTnLst>
                                    <p:set>
                                      <p:cBhvr>
                                        <p:cTn id="29" dur="1" fill="hold">
                                          <p:stCondLst>
                                            <p:cond delay="0"/>
                                          </p:stCondLst>
                                        </p:cTn>
                                        <p:tgtEl>
                                          <p:spTgt spid="5"/>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childTnLst>
                                </p:cTn>
                              </p:par>
                              <p:par>
                                <p:cTn id="36" presetID="9" presetClass="emph" presetSubtype="0" nodeType="withEffect">
                                  <p:stCondLst>
                                    <p:cond delay="0"/>
                                  </p:stCondLst>
                                  <p:childTnLst>
                                    <p:set>
                                      <p:cBhvr rctx="PPT">
                                        <p:cTn id="37" dur="indefinite"/>
                                        <p:tgtEl>
                                          <p:spTgt spid="3">
                                            <p:txEl>
                                              <p:pRg st="1" end="1"/>
                                            </p:txEl>
                                          </p:spTgt>
                                        </p:tgtEl>
                                        <p:attrNameLst>
                                          <p:attrName>style.opacity</p:attrName>
                                        </p:attrNameLst>
                                      </p:cBhvr>
                                      <p:to>
                                        <p:strVal val="0.5"/>
                                      </p:to>
                                    </p:set>
                                    <p:animEffect filter="image" prLst="opacity: 0.5">
                                      <p:cBhvr rctx="IE">
                                        <p:cTn id="38" dur="indefinite"/>
                                        <p:tgtEl>
                                          <p:spTgt spid="3">
                                            <p:txEl>
                                              <p:pRg st="1" end="1"/>
                                            </p:txEl>
                                          </p:spTgt>
                                        </p:tgtEl>
                                      </p:cBhvr>
                                    </p:animEffect>
                                  </p:childTnLst>
                                </p:cTn>
                              </p:par>
                              <p:par>
                                <p:cTn id="39" presetID="9" presetClass="emph" presetSubtype="0" nodeType="withEffect">
                                  <p:stCondLst>
                                    <p:cond delay="0"/>
                                  </p:stCondLst>
                                  <p:childTnLst>
                                    <p:set>
                                      <p:cBhvr rctx="PPT">
                                        <p:cTn id="40" dur="indefinite"/>
                                        <p:tgtEl>
                                          <p:spTgt spid="3">
                                            <p:txEl>
                                              <p:pRg st="2" end="2"/>
                                            </p:txEl>
                                          </p:spTgt>
                                        </p:tgtEl>
                                        <p:attrNameLst>
                                          <p:attrName>style.opacity</p:attrName>
                                        </p:attrNameLst>
                                      </p:cBhvr>
                                      <p:to>
                                        <p:strVal val="0.5"/>
                                      </p:to>
                                    </p:set>
                                    <p:animEffect filter="image" prLst="opacity: 0.5">
                                      <p:cBhvr rctx="IE">
                                        <p:cTn id="41" dur="indefinite"/>
                                        <p:tgtEl>
                                          <p:spTgt spid="3">
                                            <p:txEl>
                                              <p:pRg st="2" end="2"/>
                                            </p:txEl>
                                          </p:spTgt>
                                        </p:tgtEl>
                                      </p:cBhvr>
                                    </p:animEffect>
                                  </p:childTnLst>
                                </p:cTn>
                              </p:par>
                              <p:par>
                                <p:cTn id="42" presetID="9" presetClass="emph" presetSubtype="0" nodeType="withEffect">
                                  <p:stCondLst>
                                    <p:cond delay="0"/>
                                  </p:stCondLst>
                                  <p:childTnLst>
                                    <p:set>
                                      <p:cBhvr rctx="PPT">
                                        <p:cTn id="43" dur="indefinite"/>
                                        <p:tgtEl>
                                          <p:spTgt spid="3">
                                            <p:txEl>
                                              <p:pRg st="3" end="3"/>
                                            </p:txEl>
                                          </p:spTgt>
                                        </p:tgtEl>
                                        <p:attrNameLst>
                                          <p:attrName>style.opacity</p:attrName>
                                        </p:attrNameLst>
                                      </p:cBhvr>
                                      <p:to>
                                        <p:strVal val="0.5"/>
                                      </p:to>
                                    </p:set>
                                    <p:animEffect filter="image" prLst="opacity: 0.5">
                                      <p:cBhvr rctx="IE">
                                        <p:cTn id="44" dur="indefinite"/>
                                        <p:tgtEl>
                                          <p:spTgt spid="3">
                                            <p:txEl>
                                              <p:pRg st="3" end="3"/>
                                            </p:txEl>
                                          </p:spTgt>
                                        </p:tgtEl>
                                      </p:cBhvr>
                                    </p:animEffect>
                                  </p:childTnLst>
                                </p:cTn>
                              </p:par>
                              <p:par>
                                <p:cTn id="45" presetID="9" presetClass="emph" presetSubtype="0" nodeType="withEffect">
                                  <p:stCondLst>
                                    <p:cond delay="0"/>
                                  </p:stCondLst>
                                  <p:childTnLst>
                                    <p:set>
                                      <p:cBhvr rctx="PPT">
                                        <p:cTn id="46" dur="indefinite"/>
                                        <p:tgtEl>
                                          <p:spTgt spid="3">
                                            <p:txEl>
                                              <p:pRg st="4" end="4"/>
                                            </p:txEl>
                                          </p:spTgt>
                                        </p:tgtEl>
                                        <p:attrNameLst>
                                          <p:attrName>style.opacity</p:attrName>
                                        </p:attrNameLst>
                                      </p:cBhvr>
                                      <p:to>
                                        <p:strVal val="0.5"/>
                                      </p:to>
                                    </p:set>
                                    <p:animEffect filter="image" prLst="opacity: 0.5">
                                      <p:cBhvr rctx="IE">
                                        <p:cTn id="47" dur="indefinite"/>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9" presetClass="emph" presetSubtype="0" nodeType="withEffect">
                                  <p:stCondLst>
                                    <p:cond delay="0"/>
                                  </p:stCondLst>
                                  <p:childTnLst>
                                    <p:set>
                                      <p:cBhvr rctx="PPT">
                                        <p:cTn id="53" dur="indefinite"/>
                                        <p:tgtEl>
                                          <p:spTgt spid="3">
                                            <p:txEl>
                                              <p:pRg st="5" end="5"/>
                                            </p:txEl>
                                          </p:spTgt>
                                        </p:tgtEl>
                                        <p:attrNameLst>
                                          <p:attrName>style.opacity</p:attrName>
                                        </p:attrNameLst>
                                      </p:cBhvr>
                                      <p:to>
                                        <p:strVal val="0.5"/>
                                      </p:to>
                                    </p:set>
                                    <p:animEffect filter="image" prLst="opacity: 0.5">
                                      <p:cBhvr rctx="IE">
                                        <p:cTn id="54" dur="indefinite"/>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chemeClr val="bg1">
                    <a:lumMod val="50000"/>
                  </a:schemeClr>
                </a:solidFill>
              </a:rPr>
              <a:t>Nova</a:t>
            </a:r>
            <a:r>
              <a:rPr lang="en-US" b="1" dirty="0" smtClean="0"/>
              <a:t>: </a:t>
            </a:r>
            <a:r>
              <a:rPr lang="en-US" dirty="0" smtClean="0"/>
              <a:t>A Java-based platform that operates at multiple levels</a:t>
            </a:r>
            <a:endParaRPr lang="en-US" dirty="0"/>
          </a:p>
        </p:txBody>
      </p:sp>
      <p:pic>
        <p:nvPicPr>
          <p:cNvPr id="4" name="buzzards.wmv">
            <a:hlinkClick r:id="" action="ppaction://media"/>
          </p:cNvPr>
          <p:cNvPicPr>
            <a:picLocks noGrp="1" noChangeAspect="1"/>
          </p:cNvPicPr>
          <p:nvPr>
            <p:ph idx="1"/>
            <a:videoFile r:link="rId1"/>
            <p:extLst>
              <p:ext uri="{DAA4B4D4-6D71-4841-9C94-3DE7FCFB9230}">
                <p14:media xmlns:p14="http://schemas.microsoft.com/office/powerpoint/2010/main" r:embed="rId2">
                  <p14:trim st="26550.3952" end="29641.8816"/>
                </p14:media>
              </p:ext>
            </p:extLst>
          </p:nvPr>
        </p:nvPicPr>
        <p:blipFill>
          <a:blip r:embed="rId4"/>
          <a:stretch>
            <a:fillRect/>
          </a:stretch>
        </p:blipFill>
        <p:spPr>
          <a:xfrm>
            <a:off x="381000" y="1524000"/>
            <a:ext cx="4648200" cy="4666204"/>
          </a:xfrm>
        </p:spPr>
      </p:pic>
      <p:sp>
        <p:nvSpPr>
          <p:cNvPr id="6" name="Rounded Rectangular Callout 5"/>
          <p:cNvSpPr/>
          <p:nvPr/>
        </p:nvSpPr>
        <p:spPr>
          <a:xfrm>
            <a:off x="5257800" y="4419600"/>
            <a:ext cx="1752600" cy="1425738"/>
          </a:xfrm>
          <a:prstGeom prst="wedgeRoundRectCallout">
            <a:avLst>
              <a:gd name="adj1" fmla="val -100588"/>
              <a:gd name="adj2" fmla="val -37904"/>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Agent based and spatial modeling on a stock &amp; flow core</a:t>
            </a:r>
            <a:endParaRPr lang="en-US" b="1" dirty="0"/>
          </a:p>
        </p:txBody>
      </p:sp>
    </p:spTree>
    <p:extLst>
      <p:ext uri="{BB962C8B-B14F-4D97-AF65-F5344CB8AC3E}">
        <p14:creationId xmlns:p14="http://schemas.microsoft.com/office/powerpoint/2010/main" val="11925098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mediacall" presetSubtype="0" fill="hold" nodeType="clickEffect">
                                  <p:stCondLst>
                                    <p:cond delay="0"/>
                                  </p:stCondLst>
                                  <p:childTnLst>
                                    <p:cmd type="call" cmd="stop">
                                      <p:cBhvr>
                                        <p:cTn id="14"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smtClean="0"/>
              <a:t>Why model? Mischievous students in a classroom </a:t>
            </a:r>
            <a:endParaRPr lang="en-US" sz="3200" dirty="0"/>
          </a:p>
        </p:txBody>
      </p:sp>
      <p:sp>
        <p:nvSpPr>
          <p:cNvPr id="5" name="Content Placeholder 4"/>
          <p:cNvSpPr>
            <a:spLocks noGrp="1"/>
          </p:cNvSpPr>
          <p:nvPr>
            <p:ph sz="half" idx="1"/>
          </p:nvPr>
        </p:nvSpPr>
        <p:spPr/>
        <p:txBody>
          <a:bodyPr/>
          <a:lstStyle/>
          <a:p>
            <a:pPr marL="0" indent="0">
              <a:buNone/>
            </a:pPr>
            <a:r>
              <a:rPr lang="en-US" b="1" dirty="0" smtClean="0"/>
              <a:t>The Dyadic Model</a:t>
            </a:r>
          </a:p>
          <a:p>
            <a:r>
              <a:rPr lang="en-US" dirty="0" smtClean="0"/>
              <a:t>When teachers discipline students, mischief decreases</a:t>
            </a:r>
          </a:p>
          <a:p>
            <a:r>
              <a:rPr lang="en-US" dirty="0" smtClean="0"/>
              <a:t>When student mischief increases, teacher discipline increases</a:t>
            </a:r>
          </a:p>
          <a:p>
            <a:endParaRPr lang="en-US" dirty="0"/>
          </a:p>
          <a:p>
            <a:r>
              <a:rPr lang="en-US" dirty="0" smtClean="0"/>
              <a:t>This unfolds over time</a:t>
            </a:r>
            <a:endParaRPr lang="en-US" dirty="0"/>
          </a:p>
        </p:txBody>
      </p:sp>
      <p:pic>
        <p:nvPicPr>
          <p:cNvPr id="7" name="Content Placeholder 6"/>
          <p:cNvPicPr>
            <a:picLocks noGrp="1" noChangeAspect="1"/>
          </p:cNvPicPr>
          <p:nvPr>
            <p:ph sz="half" idx="2"/>
          </p:nvPr>
        </p:nvPicPr>
        <p:blipFill>
          <a:blip r:embed="rId2"/>
          <a:srcRect l="1209" r="1209"/>
          <a:stretch>
            <a:fillRect/>
          </a:stretch>
        </p:blipFill>
        <p:spPr>
          <a:xfrm>
            <a:off x="4572000" y="1447800"/>
            <a:ext cx="4038600" cy="4525963"/>
          </a:xfrm>
        </p:spPr>
      </p:pic>
      <p:sp>
        <p:nvSpPr>
          <p:cNvPr id="8" name="Cloud Callout 7"/>
          <p:cNvSpPr/>
          <p:nvPr/>
        </p:nvSpPr>
        <p:spPr>
          <a:xfrm>
            <a:off x="5334000" y="1371600"/>
            <a:ext cx="2514600" cy="1219200"/>
          </a:xfrm>
          <a:prstGeom prst="cloudCallout">
            <a:avLst>
              <a:gd name="adj1" fmla="val -68308"/>
              <a:gd name="adj2" fmla="val 5704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What does it look like?</a:t>
            </a:r>
            <a:endParaRPr lang="en-US" dirty="0"/>
          </a:p>
        </p:txBody>
      </p:sp>
    </p:spTree>
    <p:extLst>
      <p:ext uri="{BB962C8B-B14F-4D97-AF65-F5344CB8AC3E}">
        <p14:creationId xmlns:p14="http://schemas.microsoft.com/office/powerpoint/2010/main" val="16840723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t1.mp4">
            <a:hlinkClick r:id="" action="ppaction://media"/>
          </p:cNvPr>
          <p:cNvPicPr>
            <a:picLocks noGrp="1" noChangeAspect="1"/>
          </p:cNvPicPr>
          <p:nvPr>
            <p:ph idx="1"/>
            <a:videoFile r:link="rId1"/>
            <p:extLst>
              <p:ext uri="{DAA4B4D4-6D71-4841-9C94-3DE7FCFB9230}">
                <p14:media xmlns:p14="http://schemas.microsoft.com/office/powerpoint/2010/main" r:embed="rId2">
                  <p14:trim st="1027.1567" end="39.2045"/>
                </p14:media>
              </p:ext>
            </p:extLst>
          </p:nvPr>
        </p:nvPicPr>
        <p:blipFill>
          <a:blip r:embed="rId4"/>
          <a:stretch>
            <a:fillRect/>
          </a:stretch>
        </p:blipFill>
        <p:spPr>
          <a:xfrm>
            <a:off x="1143000" y="1981200"/>
            <a:ext cx="6994525" cy="3934766"/>
          </a:xfrm>
        </p:spPr>
      </p:pic>
      <p:sp>
        <p:nvSpPr>
          <p:cNvPr id="11" name="Rounded Rectangular Callout 10"/>
          <p:cNvSpPr/>
          <p:nvPr/>
        </p:nvSpPr>
        <p:spPr>
          <a:xfrm>
            <a:off x="5334000" y="5334000"/>
            <a:ext cx="1905000" cy="1219200"/>
          </a:xfrm>
          <a:prstGeom prst="wedgeRoundRectCallout">
            <a:avLst>
              <a:gd name="adj1" fmla="val -94376"/>
              <a:gd name="adj2" fmla="val -110501"/>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Straightforward stock and flow model with output</a:t>
            </a:r>
            <a:endParaRPr lang="en-US" b="1" dirty="0">
              <a:solidFill>
                <a:schemeClr val="tx1"/>
              </a:solidFill>
            </a:endParaRPr>
          </a:p>
        </p:txBody>
      </p:sp>
      <p:sp>
        <p:nvSpPr>
          <p:cNvPr id="2" name="TextBox 1"/>
          <p:cNvSpPr txBox="1"/>
          <p:nvPr/>
        </p:nvSpPr>
        <p:spPr>
          <a:xfrm>
            <a:off x="381000" y="5029200"/>
            <a:ext cx="4224233" cy="923330"/>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dirty="0" smtClean="0"/>
              <a:t>Basic model components:</a:t>
            </a:r>
          </a:p>
          <a:p>
            <a:pPr marL="285750" indent="-285750">
              <a:buFont typeface="Arial"/>
              <a:buChar char="•"/>
            </a:pPr>
            <a:r>
              <a:rPr lang="en-US" dirty="0" smtClean="0"/>
              <a:t>Teacher initial, base and responsiveness</a:t>
            </a:r>
          </a:p>
          <a:p>
            <a:pPr marL="285750" indent="-285750">
              <a:buFont typeface="Arial"/>
              <a:buChar char="•"/>
            </a:pPr>
            <a:r>
              <a:rPr lang="en-US" dirty="0" smtClean="0"/>
              <a:t>Student initial, base and responsiveness</a:t>
            </a:r>
            <a:endParaRPr lang="en-US" dirty="0"/>
          </a:p>
        </p:txBody>
      </p:sp>
      <p:sp>
        <p:nvSpPr>
          <p:cNvPr id="12" name="Title 3"/>
          <p:cNvSpPr>
            <a:spLocks noGrp="1"/>
          </p:cNvSpPr>
          <p:nvPr>
            <p:ph type="title"/>
          </p:nvPr>
        </p:nvSpPr>
        <p:spPr>
          <a:xfrm>
            <a:off x="457200" y="274638"/>
            <a:ext cx="8229600" cy="1143000"/>
          </a:xfrm>
        </p:spPr>
        <p:txBody>
          <a:bodyPr>
            <a:noAutofit/>
          </a:bodyPr>
          <a:lstStyle/>
          <a:p>
            <a:r>
              <a:rPr lang="en-US" sz="3200" dirty="0" smtClean="0"/>
              <a:t>Why model? Mischievous students in a classroom </a:t>
            </a:r>
            <a:endParaRPr lang="en-US" sz="3200" dirty="0"/>
          </a:p>
        </p:txBody>
      </p:sp>
    </p:spTree>
    <p:extLst>
      <p:ext uri="{BB962C8B-B14F-4D97-AF65-F5344CB8AC3E}">
        <p14:creationId xmlns:p14="http://schemas.microsoft.com/office/powerpoint/2010/main" val="31858398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18"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7"/>
                </p:tgtEl>
              </p:cMediaNode>
            </p:video>
          </p:childTnLst>
        </p:cTn>
      </p:par>
    </p:tnLst>
    <p:bldLst>
      <p:bldP spid="11"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would happen if . . .</a:t>
            </a:r>
            <a:endParaRPr lang="en-US" dirty="0"/>
          </a:p>
        </p:txBody>
      </p:sp>
      <p:sp>
        <p:nvSpPr>
          <p:cNvPr id="3" name="Content Placeholder 2"/>
          <p:cNvSpPr>
            <a:spLocks noGrp="1"/>
          </p:cNvSpPr>
          <p:nvPr>
            <p:ph sz="half" idx="1"/>
          </p:nvPr>
        </p:nvSpPr>
        <p:spPr/>
        <p:txBody>
          <a:bodyPr/>
          <a:lstStyle/>
          <a:p>
            <a:r>
              <a:rPr lang="en-US" dirty="0" smtClean="0"/>
              <a:t>Average teacher and student</a:t>
            </a:r>
            <a:endParaRPr lang="en-US" dirty="0"/>
          </a:p>
        </p:txBody>
      </p:sp>
      <p:sp>
        <p:nvSpPr>
          <p:cNvPr id="5" name="Content Placeholder 4"/>
          <p:cNvSpPr>
            <a:spLocks noGrp="1"/>
          </p:cNvSpPr>
          <p:nvPr>
            <p:ph sz="half" idx="2"/>
          </p:nvPr>
        </p:nvSpPr>
        <p:spPr/>
        <p:txBody>
          <a:bodyPr>
            <a:normAutofit/>
          </a:bodyPr>
          <a:lstStyle/>
          <a:p>
            <a:r>
              <a:rPr lang="en-US" sz="2400" dirty="0" smtClean="0"/>
              <a:t>Mischievous unresponsive student, low base teacher </a:t>
            </a:r>
            <a:endParaRPr lang="en-US" sz="2400" dirty="0"/>
          </a:p>
        </p:txBody>
      </p:sp>
      <p:pic>
        <p:nvPicPr>
          <p:cNvPr id="4" name="Picture 3" descr="Screen Shot 2015-04-06 at 12.59.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514600"/>
            <a:ext cx="4242656" cy="3721100"/>
          </a:xfrm>
          <a:prstGeom prst="rect">
            <a:avLst/>
          </a:prstGeom>
        </p:spPr>
      </p:pic>
      <p:pic>
        <p:nvPicPr>
          <p:cNvPr id="6" name="Picture 5" descr="Screen Shot 2015-04-06 at 1.00.1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590800"/>
            <a:ext cx="4191000" cy="3658496"/>
          </a:xfrm>
          <a:prstGeom prst="rect">
            <a:avLst/>
          </a:prstGeom>
        </p:spPr>
      </p:pic>
      <p:pic>
        <p:nvPicPr>
          <p:cNvPr id="7" name="Content Placeholder 6"/>
          <p:cNvPicPr>
            <a:picLocks noChangeAspect="1"/>
          </p:cNvPicPr>
          <p:nvPr/>
        </p:nvPicPr>
        <p:blipFill>
          <a:blip r:embed="rId4"/>
          <a:srcRect l="1209" r="1209"/>
          <a:stretch>
            <a:fillRect/>
          </a:stretch>
        </p:blipFill>
        <p:spPr>
          <a:xfrm>
            <a:off x="2819400" y="1828800"/>
            <a:ext cx="4038600" cy="4525963"/>
          </a:xfrm>
          <a:prstGeom prst="rect">
            <a:avLst/>
          </a:prstGeom>
        </p:spPr>
      </p:pic>
      <p:sp>
        <p:nvSpPr>
          <p:cNvPr id="8" name="TextBox 7"/>
          <p:cNvSpPr txBox="1"/>
          <p:nvPr/>
        </p:nvSpPr>
        <p:spPr>
          <a:xfrm>
            <a:off x="1371600" y="533400"/>
            <a:ext cx="662940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t>How many different configurations would result in this?</a:t>
            </a:r>
            <a:endParaRPr lang="en-US" sz="2800" dirty="0"/>
          </a:p>
        </p:txBody>
      </p:sp>
    </p:spTree>
    <p:extLst>
      <p:ext uri="{BB962C8B-B14F-4D97-AF65-F5344CB8AC3E}">
        <p14:creationId xmlns:p14="http://schemas.microsoft.com/office/powerpoint/2010/main" val="32559347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5">
                                            <p:txEl>
                                              <p:pRg st="0" end="0"/>
                                            </p:txEl>
                                          </p:spTgt>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algn="l"/>
            <a:r>
              <a:rPr lang="en-US" sz="3600" dirty="0" smtClean="0"/>
              <a:t>Developing scenarios</a:t>
            </a:r>
            <a:endParaRPr lang="en-US" sz="360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8305800" cy="4933573"/>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0" name="Rounded Rectangular Callout 9"/>
          <p:cNvSpPr/>
          <p:nvPr/>
        </p:nvSpPr>
        <p:spPr>
          <a:xfrm>
            <a:off x="1752600" y="4953000"/>
            <a:ext cx="1905000" cy="1752600"/>
          </a:xfrm>
          <a:prstGeom prst="wedgeRoundRectCallout">
            <a:avLst>
              <a:gd name="adj1" fmla="val 72253"/>
              <a:gd name="adj2" fmla="val -3894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After the model is developed, I can add sliders or spinners</a:t>
            </a:r>
            <a:endParaRPr lang="en-US" b="1" dirty="0">
              <a:solidFill>
                <a:schemeClr val="tx1"/>
              </a:solidFill>
            </a:endParaRPr>
          </a:p>
        </p:txBody>
      </p:sp>
      <p:sp>
        <p:nvSpPr>
          <p:cNvPr id="7" name="Rounded Rectangular Callout 6"/>
          <p:cNvSpPr/>
          <p:nvPr/>
        </p:nvSpPr>
        <p:spPr>
          <a:xfrm>
            <a:off x="1905000" y="5105400"/>
            <a:ext cx="1905000" cy="1752600"/>
          </a:xfrm>
          <a:prstGeom prst="wedgeRoundRectCallout">
            <a:avLst>
              <a:gd name="adj1" fmla="val 72253"/>
              <a:gd name="adj2" fmla="val -3894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Critical combinations can be generated or Nova can be programmed </a:t>
            </a:r>
            <a:endParaRPr lang="en-US" b="1" dirty="0">
              <a:solidFill>
                <a:schemeClr val="tx1"/>
              </a:solidFill>
            </a:endParaRPr>
          </a:p>
        </p:txBody>
      </p:sp>
    </p:spTree>
    <p:extLst>
      <p:ext uri="{BB962C8B-B14F-4D97-AF65-F5344CB8AC3E}">
        <p14:creationId xmlns:p14="http://schemas.microsoft.com/office/powerpoint/2010/main" val="14365099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Why model?</a:t>
            </a:r>
            <a:endParaRPr lang="en-US" dirty="0"/>
          </a:p>
        </p:txBody>
      </p:sp>
      <p:pic>
        <p:nvPicPr>
          <p:cNvPr id="7" name="Content Placeholder 6"/>
          <p:cNvPicPr>
            <a:picLocks noGrp="1" noChangeAspect="1"/>
          </p:cNvPicPr>
          <p:nvPr>
            <p:ph sz="half" idx="1"/>
          </p:nvPr>
        </p:nvPicPr>
        <p:blipFill>
          <a:blip r:embed="rId2"/>
          <a:srcRect l="5384" r="5384"/>
          <a:stretch>
            <a:fillRect/>
          </a:stretch>
        </p:blipFill>
        <p:spPr/>
      </p:pic>
      <p:sp>
        <p:nvSpPr>
          <p:cNvPr id="8" name="Content Placeholder 7"/>
          <p:cNvSpPr>
            <a:spLocks noGrp="1"/>
          </p:cNvSpPr>
          <p:nvPr>
            <p:ph sz="half" idx="2"/>
          </p:nvPr>
        </p:nvSpPr>
        <p:spPr/>
        <p:txBody>
          <a:bodyPr>
            <a:normAutofit fontScale="92500" lnSpcReduction="20000"/>
          </a:bodyPr>
          <a:lstStyle/>
          <a:p>
            <a:r>
              <a:rPr lang="en-US" dirty="0" smtClean="0"/>
              <a:t>Even very simple conceptual models that involve reciprocal interactions and unfold over time result in complex patterns</a:t>
            </a:r>
          </a:p>
          <a:p>
            <a:r>
              <a:rPr lang="en-US" dirty="0" smtClean="0"/>
              <a:t>Multiple configurations result in the same pattern</a:t>
            </a:r>
          </a:p>
          <a:p>
            <a:r>
              <a:rPr lang="en-US" dirty="0" smtClean="0"/>
              <a:t>Dynamic systems modeling provides tools to see what your data would look like if your theory were right</a:t>
            </a:r>
            <a:endParaRPr lang="en-US" dirty="0"/>
          </a:p>
        </p:txBody>
      </p:sp>
    </p:spTree>
    <p:extLst>
      <p:ext uri="{BB962C8B-B14F-4D97-AF65-F5344CB8AC3E}">
        <p14:creationId xmlns:p14="http://schemas.microsoft.com/office/powerpoint/2010/main" val="1908650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25" presetClass="emph" presetSubtype="0" fill="hold" nodeType="withEffect">
                                  <p:stCondLst>
                                    <p:cond delay="0"/>
                                  </p:stCondLst>
                                  <p:childTnLst>
                                    <p:animClr clrSpc="hsl" dir="cw">
                                      <p:cBhvr override="childStyle">
                                        <p:cTn id="12" dur="500" fill="hold"/>
                                        <p:tgtEl>
                                          <p:spTgt spid="8">
                                            <p:txEl>
                                              <p:pRg st="0" end="0"/>
                                            </p:txEl>
                                          </p:spTgt>
                                        </p:tgtEl>
                                        <p:attrNameLst>
                                          <p:attrName>style.color</p:attrName>
                                        </p:attrNameLst>
                                      </p:cBhvr>
                                      <p:by>
                                        <p:hsl h="0" s="-70588" l="0"/>
                                      </p:by>
                                    </p:animClr>
                                    <p:animClr clrSpc="hsl" dir="cw">
                                      <p:cBhvr>
                                        <p:cTn id="13" dur="500" fill="hold"/>
                                        <p:tgtEl>
                                          <p:spTgt spid="8">
                                            <p:txEl>
                                              <p:pRg st="0" end="0"/>
                                            </p:txEl>
                                          </p:spTgt>
                                        </p:tgtEl>
                                        <p:attrNameLst>
                                          <p:attrName>fillcolor</p:attrName>
                                        </p:attrNameLst>
                                      </p:cBhvr>
                                      <p:by>
                                        <p:hsl h="0" s="-70588" l="0"/>
                                      </p:by>
                                    </p:animClr>
                                    <p:animClr clrSpc="hsl" dir="cw">
                                      <p:cBhvr>
                                        <p:cTn id="14" dur="500" fill="hold"/>
                                        <p:tgtEl>
                                          <p:spTgt spid="8">
                                            <p:txEl>
                                              <p:pRg st="0" end="0"/>
                                            </p:txEl>
                                          </p:spTgt>
                                        </p:tgtEl>
                                        <p:attrNameLst>
                                          <p:attrName>stroke.color</p:attrName>
                                        </p:attrNameLst>
                                      </p:cBhvr>
                                      <p:by>
                                        <p:hsl h="0" s="-70588" l="0"/>
                                      </p:by>
                                    </p:animClr>
                                    <p:set>
                                      <p:cBhvr>
                                        <p:cTn id="15" dur="500" fill="hold"/>
                                        <p:tgtEl>
                                          <p:spTgt spid="8">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childTnLst>
                                </p:cTn>
                              </p:par>
                              <p:par>
                                <p:cTn id="20" presetID="25" presetClass="emph" presetSubtype="0" fill="hold" nodeType="withEffect">
                                  <p:stCondLst>
                                    <p:cond delay="0"/>
                                  </p:stCondLst>
                                  <p:childTnLst>
                                    <p:animClr clrSpc="hsl" dir="cw">
                                      <p:cBhvr override="childStyle">
                                        <p:cTn id="21" dur="500" fill="hold"/>
                                        <p:tgtEl>
                                          <p:spTgt spid="8">
                                            <p:txEl>
                                              <p:pRg st="1" end="1"/>
                                            </p:txEl>
                                          </p:spTgt>
                                        </p:tgtEl>
                                        <p:attrNameLst>
                                          <p:attrName>style.color</p:attrName>
                                        </p:attrNameLst>
                                      </p:cBhvr>
                                      <p:by>
                                        <p:hsl h="0" s="-70588" l="0"/>
                                      </p:by>
                                    </p:animClr>
                                    <p:animClr clrSpc="hsl" dir="cw">
                                      <p:cBhvr>
                                        <p:cTn id="22" dur="500" fill="hold"/>
                                        <p:tgtEl>
                                          <p:spTgt spid="8">
                                            <p:txEl>
                                              <p:pRg st="1" end="1"/>
                                            </p:txEl>
                                          </p:spTgt>
                                        </p:tgtEl>
                                        <p:attrNameLst>
                                          <p:attrName>fillcolor</p:attrName>
                                        </p:attrNameLst>
                                      </p:cBhvr>
                                      <p:by>
                                        <p:hsl h="0" s="-70588" l="0"/>
                                      </p:by>
                                    </p:animClr>
                                    <p:animClr clrSpc="hsl" dir="cw">
                                      <p:cBhvr>
                                        <p:cTn id="23" dur="500" fill="hold"/>
                                        <p:tgtEl>
                                          <p:spTgt spid="8">
                                            <p:txEl>
                                              <p:pRg st="1" end="1"/>
                                            </p:txEl>
                                          </p:spTgt>
                                        </p:tgtEl>
                                        <p:attrNameLst>
                                          <p:attrName>stroke.color</p:attrName>
                                        </p:attrNameLst>
                                      </p:cBhvr>
                                      <p:by>
                                        <p:hsl h="0" s="-70588" l="0"/>
                                      </p:by>
                                    </p:animClr>
                                    <p:set>
                                      <p:cBhvr>
                                        <p:cTn id="24" dur="500" fill="hold"/>
                                        <p:tgtEl>
                                          <p:spTgt spid="8">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err="1" smtClean="0"/>
              <a:t>Gedanken</a:t>
            </a:r>
            <a:r>
              <a:rPr lang="en-US" dirty="0" smtClean="0"/>
              <a:t> experiments: Computational models </a:t>
            </a:r>
            <a:r>
              <a:rPr lang="en-US" b="1" i="1" dirty="0" smtClean="0">
                <a:solidFill>
                  <a:srgbClr val="FF0000"/>
                </a:solidFill>
              </a:rPr>
              <a:t>generate</a:t>
            </a:r>
            <a:r>
              <a:rPr lang="en-US" i="1" dirty="0" smtClean="0"/>
              <a:t> </a:t>
            </a:r>
            <a:r>
              <a:rPr lang="en-US" dirty="0" smtClean="0"/>
              <a:t>data</a:t>
            </a:r>
            <a:endParaRPr lang="en-US" dirty="0"/>
          </a:p>
        </p:txBody>
      </p:sp>
      <p:pic>
        <p:nvPicPr>
          <p:cNvPr id="7" name="Content Placeholder 6"/>
          <p:cNvPicPr>
            <a:picLocks noGrp="1" noChangeAspect="1"/>
          </p:cNvPicPr>
          <p:nvPr>
            <p:ph sz="half" idx="1"/>
          </p:nvPr>
        </p:nvPicPr>
        <p:blipFill>
          <a:blip r:embed="rId2"/>
          <a:srcRect l="5384" r="5384"/>
          <a:stretch>
            <a:fillRect/>
          </a:stretch>
        </p:blipFill>
        <p:spPr/>
      </p:pic>
      <p:sp>
        <p:nvSpPr>
          <p:cNvPr id="8" name="Content Placeholder 7"/>
          <p:cNvSpPr>
            <a:spLocks noGrp="1"/>
          </p:cNvSpPr>
          <p:nvPr>
            <p:ph sz="half" idx="2"/>
          </p:nvPr>
        </p:nvSpPr>
        <p:spPr/>
        <p:txBody>
          <a:bodyPr>
            <a:normAutofit fontScale="70000" lnSpcReduction="20000"/>
          </a:bodyPr>
          <a:lstStyle/>
          <a:p>
            <a:r>
              <a:rPr lang="en-US" dirty="0" smtClean="0"/>
              <a:t>The process of building the model forces you to be explicit</a:t>
            </a:r>
          </a:p>
          <a:p>
            <a:pPr lvl="1"/>
            <a:r>
              <a:rPr lang="en-US" dirty="0" smtClean="0"/>
              <a:t>Does the data generated meet your expectations?</a:t>
            </a:r>
          </a:p>
          <a:p>
            <a:pPr marL="457200" lvl="1" indent="0">
              <a:buNone/>
            </a:pPr>
            <a:endParaRPr lang="en-US" dirty="0" smtClean="0"/>
          </a:p>
          <a:p>
            <a:r>
              <a:rPr lang="en-US" dirty="0" smtClean="0"/>
              <a:t>Given expectations, how should the study be designed?</a:t>
            </a:r>
          </a:p>
          <a:p>
            <a:pPr marL="0" indent="0">
              <a:buNone/>
            </a:pPr>
            <a:endParaRPr lang="en-US" dirty="0" smtClean="0"/>
          </a:p>
          <a:p>
            <a:r>
              <a:rPr lang="en-US" dirty="0" smtClean="0"/>
              <a:t>If the theory on which the model were based were correct, could you tell?</a:t>
            </a:r>
          </a:p>
          <a:p>
            <a:pPr lvl="1"/>
            <a:r>
              <a:rPr lang="en-US" dirty="0" smtClean="0"/>
              <a:t>What would the data look like?  </a:t>
            </a:r>
          </a:p>
          <a:p>
            <a:pPr lvl="1"/>
            <a:r>
              <a:rPr lang="en-US" dirty="0" smtClean="0"/>
              <a:t>Could you eliminate plausible alternative processes?</a:t>
            </a:r>
          </a:p>
          <a:p>
            <a:pPr lvl="1"/>
            <a:r>
              <a:rPr lang="en-US" dirty="0" smtClean="0"/>
              <a:t>Could you distinguish different constellations resulting in identical outcomes?</a:t>
            </a:r>
          </a:p>
          <a:p>
            <a:endParaRPr lang="en-US" dirty="0"/>
          </a:p>
        </p:txBody>
      </p:sp>
    </p:spTree>
    <p:extLst>
      <p:ext uri="{BB962C8B-B14F-4D97-AF65-F5344CB8AC3E}">
        <p14:creationId xmlns:p14="http://schemas.microsoft.com/office/powerpoint/2010/main" val="25404594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Nested models: Kids in a classroom</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6027105" cy="3763404"/>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089" y="1676400"/>
            <a:ext cx="6172200" cy="4892449"/>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6212" y="4026830"/>
            <a:ext cx="4600575" cy="2324100"/>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Rounded Rectangular Callout 4"/>
          <p:cNvSpPr/>
          <p:nvPr/>
        </p:nvSpPr>
        <p:spPr>
          <a:xfrm>
            <a:off x="1905000" y="4982604"/>
            <a:ext cx="1143000" cy="656196"/>
          </a:xfrm>
          <a:prstGeom prst="wedgeRoundRectCallout">
            <a:avLst>
              <a:gd name="adj1" fmla="val 128882"/>
              <a:gd name="adj2" fmla="val -19118"/>
              <a:gd name="adj3" fmla="val 16667"/>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ular Callout 9"/>
          <p:cNvSpPr/>
          <p:nvPr/>
        </p:nvSpPr>
        <p:spPr>
          <a:xfrm>
            <a:off x="3912189" y="4982604"/>
            <a:ext cx="1143000" cy="328098"/>
          </a:xfrm>
          <a:prstGeom prst="wedgeRoundRectCallout">
            <a:avLst>
              <a:gd name="adj1" fmla="val 187168"/>
              <a:gd name="adj2" fmla="val 76435"/>
              <a:gd name="adj3" fmla="val 16667"/>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822744" y="4692393"/>
            <a:ext cx="1383711" cy="162653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81960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par>
                                <p:cTn id="7" presetID="9" presetClass="emph" presetSubtype="0" nodeType="withEffect">
                                  <p:stCondLst>
                                    <p:cond delay="0"/>
                                  </p:stCondLst>
                                  <p:childTnLst>
                                    <p:set>
                                      <p:cBhvr rctx="PPT">
                                        <p:cTn id="8" dur="indefinite"/>
                                        <p:tgtEl>
                                          <p:spTgt spid="8194"/>
                                        </p:tgtEl>
                                        <p:attrNameLst>
                                          <p:attrName>style.opacity</p:attrName>
                                        </p:attrNameLst>
                                      </p:cBhvr>
                                      <p:to>
                                        <p:strVal val="0.5"/>
                                      </p:to>
                                    </p:set>
                                    <p:animEffect filter="image" prLst="opacity: 0.5">
                                      <p:cBhvr rctx="IE">
                                        <p:cTn id="9" dur="indefinite"/>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19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5"/>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819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2" nodeType="clickEffect">
                                  <p:stCondLst>
                                    <p:cond delay="0"/>
                                  </p:stCondLst>
                                  <p:childTnLst>
                                    <p:set>
                                      <p:cBhvr>
                                        <p:cTn id="33" dur="1" fill="hold">
                                          <p:stCondLst>
                                            <p:cond delay="0"/>
                                          </p:stCondLst>
                                        </p:cTn>
                                        <p:tgtEl>
                                          <p:spTgt spid="5"/>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10"/>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8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10" grpId="0" animBg="1"/>
      <p:bldP spid="10" grpId="1" animBg="1"/>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Nested models: Kids in a classroom</a:t>
            </a:r>
          </a:p>
        </p:txBody>
      </p:sp>
      <p:pic>
        <p:nvPicPr>
          <p:cNvPr id="4" name="Nova 4 Capsule Classroom.mp4">
            <a:hlinkClick r:id="" action="ppaction://media"/>
          </p:cNvPr>
          <p:cNvPicPr>
            <a:picLocks noGrp="1" noChangeAspect="1"/>
          </p:cNvPicPr>
          <p:nvPr>
            <p:ph idx="1"/>
            <a:videoFile r:link="rId1"/>
            <p:extLst>
              <p:ext uri="{DAA4B4D4-6D71-4841-9C94-3DE7FCFB9230}">
                <p14:media xmlns:p14="http://schemas.microsoft.com/office/powerpoint/2010/main" r:embed="rId2">
                  <p14:trim end="30.3453"/>
                </p14:media>
              </p:ext>
            </p:extLst>
          </p:nvPr>
        </p:nvPicPr>
        <p:blipFill>
          <a:blip r:embed="rId4"/>
          <a:stretch>
            <a:fillRect/>
          </a:stretch>
        </p:blipFill>
        <p:spPr>
          <a:xfrm>
            <a:off x="549275" y="1600200"/>
            <a:ext cx="8045450" cy="4525963"/>
          </a:xfrm>
        </p:spPr>
      </p:pic>
      <p:sp>
        <p:nvSpPr>
          <p:cNvPr id="5" name="Rounded Rectangular Callout 4"/>
          <p:cNvSpPr/>
          <p:nvPr/>
        </p:nvSpPr>
        <p:spPr>
          <a:xfrm>
            <a:off x="3733800" y="1524000"/>
            <a:ext cx="1828800" cy="839724"/>
          </a:xfrm>
          <a:prstGeom prst="wedgeRoundRectCallout">
            <a:avLst>
              <a:gd name="adj1" fmla="val -50834"/>
              <a:gd name="adj2" fmla="val 13784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Four capsules represent 4 students</a:t>
            </a:r>
            <a:endParaRPr lang="en-US" b="1" dirty="0">
              <a:solidFill>
                <a:schemeClr val="tx1"/>
              </a:solidFill>
            </a:endParaRPr>
          </a:p>
        </p:txBody>
      </p:sp>
      <p:sp>
        <p:nvSpPr>
          <p:cNvPr id="6" name="Rounded Rectangular Callout 5"/>
          <p:cNvSpPr/>
          <p:nvPr/>
        </p:nvSpPr>
        <p:spPr>
          <a:xfrm>
            <a:off x="6019800" y="684276"/>
            <a:ext cx="1828800" cy="839724"/>
          </a:xfrm>
          <a:prstGeom prst="wedgeRoundRectCallout">
            <a:avLst>
              <a:gd name="adj1" fmla="val 29166"/>
              <a:gd name="adj2" fmla="val 159627"/>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 mischievous and 3 average students</a:t>
            </a:r>
            <a:endParaRPr lang="en-US" b="1" dirty="0">
              <a:solidFill>
                <a:schemeClr val="tx1"/>
              </a:solidFill>
            </a:endParaRPr>
          </a:p>
        </p:txBody>
      </p:sp>
    </p:spTree>
    <p:extLst>
      <p:ext uri="{BB962C8B-B14F-4D97-AF65-F5344CB8AC3E}">
        <p14:creationId xmlns:p14="http://schemas.microsoft.com/office/powerpoint/2010/main" val="30326058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326" fill="hold"/>
                                        <p:tgtEl>
                                          <p:spTgt spid="4"/>
                                        </p:tgtEl>
                                      </p:cBhvr>
                                    </p:cmd>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3" presetClass="mediacall" presetSubtype="0" fill="hold" nodeType="clickEffect">
                                  <p:stCondLst>
                                    <p:cond delay="0"/>
                                  </p:stCondLst>
                                  <p:childTnLst>
                                    <p:cmd type="call" cmd="stop">
                                      <p:cBhvr>
                                        <p:cTn id="21" dur="1" fill="hold"/>
                                        <p:tgtEl>
                                          <p:spTgt spid="4"/>
                                        </p:tgtEl>
                                      </p:cBhvr>
                                    </p:cmd>
                                  </p:childTnLst>
                                </p:cTn>
                              </p:par>
                            </p:childTnLst>
                          </p:cTn>
                        </p:par>
                      </p:childTnLst>
                    </p:cTn>
                  </p:par>
                </p:childTnLst>
              </p:cTn>
              <p:nextCondLst>
                <p:cond evt="onClick" delay="0">
                  <p:tgtEl>
                    <p:spTgt spid="4"/>
                  </p:tgtEl>
                </p:cond>
              </p:nextCondLst>
            </p:seq>
            <p:video>
              <p:cMediaNode vol="80000">
                <p:cTn id="22" fill="hold" display="0">
                  <p:stCondLst>
                    <p:cond delay="indefinite"/>
                  </p:stCondLst>
                </p:cTn>
                <p:tgtEl>
                  <p:spTgt spid="4"/>
                </p:tgtEl>
              </p:cMediaNode>
            </p:video>
          </p:childTnLst>
        </p:cTn>
      </p:par>
    </p:tnLst>
    <p:bldLst>
      <p:bldP spid="5" grpId="0" animBg="1"/>
      <p:bldP spid="5" grpId="1"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t>N</a:t>
            </a:r>
            <a:r>
              <a:rPr lang="en-US" sz="3200" b="1" dirty="0" smtClean="0"/>
              <a:t>ested models allow you to look at individual, dyadic, and classroom effects</a:t>
            </a:r>
            <a:r>
              <a:rPr lang="en-US" sz="3200" dirty="0" smtClean="0"/>
              <a:t>.</a:t>
            </a:r>
            <a:endParaRPr lang="en-US" sz="32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600200"/>
            <a:ext cx="729313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819400" y="3435531"/>
            <a:ext cx="838200" cy="12954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rot="20688903">
            <a:off x="3284891" y="5070503"/>
            <a:ext cx="978408" cy="484632"/>
          </a:xfrm>
          <a:prstGeom prst="rightArrow">
            <a:avLst/>
          </a:prstGeom>
          <a:solidFill>
            <a:srgbClr val="FFC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5671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100" dirty="0" smtClean="0"/>
              <a:t>Chips can be configured spatially, so that each student influences the other and the teacher responds to individual and classroom characteristics</a:t>
            </a:r>
            <a:endParaRPr lang="en-US" dirty="0"/>
          </a:p>
        </p:txBody>
      </p:sp>
      <p:pic>
        <p:nvPicPr>
          <p:cNvPr id="7" name="spatial model.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600200"/>
            <a:ext cx="8045450" cy="4525963"/>
          </a:xfrm>
        </p:spPr>
      </p:pic>
    </p:spTree>
    <p:extLst>
      <p:ext uri="{BB962C8B-B14F-4D97-AF65-F5344CB8AC3E}">
        <p14:creationId xmlns:p14="http://schemas.microsoft.com/office/powerpoint/2010/main" val="18473617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can model individual dyads within the classroom</a:t>
            </a:r>
            <a:endParaRPr lang="en-US" dirty="0"/>
          </a:p>
        </p:txBody>
      </p:sp>
      <p:pic>
        <p:nvPicPr>
          <p:cNvPr id="7" name="Content Placeholder 6"/>
          <p:cNvPicPr>
            <a:picLocks noGrp="1" noChangeAspect="1"/>
          </p:cNvPicPr>
          <p:nvPr>
            <p:ph idx="1"/>
          </p:nvPr>
        </p:nvPicPr>
        <p:blipFill>
          <a:blip r:embed="rId2"/>
          <a:srcRect l="-55579" r="-55579"/>
          <a:stretch>
            <a:fillRect/>
          </a:stretch>
        </p:blipFill>
        <p:spPr/>
      </p:pic>
      <p:sp>
        <p:nvSpPr>
          <p:cNvPr id="8" name="Rectangular Callout 7"/>
          <p:cNvSpPr/>
          <p:nvPr/>
        </p:nvSpPr>
        <p:spPr>
          <a:xfrm>
            <a:off x="6400800" y="2133600"/>
            <a:ext cx="1905000" cy="612648"/>
          </a:xfrm>
          <a:prstGeom prst="wedgeRectCallout">
            <a:avLst>
              <a:gd name="adj1" fmla="val -81555"/>
              <a:gd name="adj2" fmla="val 11639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Teacher patience with student</a:t>
            </a:r>
            <a:endParaRPr lang="en-US" dirty="0"/>
          </a:p>
        </p:txBody>
      </p:sp>
      <p:sp>
        <p:nvSpPr>
          <p:cNvPr id="9" name="Rectangular Callout 8"/>
          <p:cNvSpPr/>
          <p:nvPr/>
        </p:nvSpPr>
        <p:spPr>
          <a:xfrm>
            <a:off x="6629400" y="4953000"/>
            <a:ext cx="1905000" cy="612648"/>
          </a:xfrm>
          <a:prstGeom prst="wedgeRectCallout">
            <a:avLst>
              <a:gd name="adj1" fmla="val -92222"/>
              <a:gd name="adj2" fmla="val -909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Teacher patience with class</a:t>
            </a:r>
            <a:endParaRPr lang="en-US" dirty="0"/>
          </a:p>
        </p:txBody>
      </p:sp>
      <p:sp>
        <p:nvSpPr>
          <p:cNvPr id="10" name="Rectangular Callout 9"/>
          <p:cNvSpPr/>
          <p:nvPr/>
        </p:nvSpPr>
        <p:spPr>
          <a:xfrm>
            <a:off x="6477000" y="3429000"/>
            <a:ext cx="1905000" cy="1143000"/>
          </a:xfrm>
          <a:prstGeom prst="wedgeRectCallout">
            <a:avLst>
              <a:gd name="adj1" fmla="val -78222"/>
              <a:gd name="adj2" fmla="val -9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Teacher functional patience with student</a:t>
            </a:r>
            <a:endParaRPr lang="en-US" dirty="0"/>
          </a:p>
        </p:txBody>
      </p:sp>
    </p:spTree>
    <p:extLst>
      <p:ext uri="{BB962C8B-B14F-4D97-AF65-F5344CB8AC3E}">
        <p14:creationId xmlns:p14="http://schemas.microsoft.com/office/powerpoint/2010/main" val="356410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Why is that cool? </a:t>
            </a:r>
            <a:r>
              <a:rPr lang="en-US" dirty="0" smtClean="0"/>
              <a:t>More complex models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You can take the aggregated classroom mischief and create a stock called ‘stress’ that decreases a stock called ‘patience’ that changes the teacher’s dyadic reactivity</a:t>
            </a:r>
          </a:p>
          <a:p>
            <a:r>
              <a:rPr lang="en-US" dirty="0" smtClean="0"/>
              <a:t>You can create contagion effects so each student’s behavior changes depending on classroom context</a:t>
            </a:r>
          </a:p>
          <a:p>
            <a:pPr lvl="1"/>
            <a:r>
              <a:rPr lang="en-US" dirty="0" smtClean="0"/>
              <a:t>Contagion can be proximity based</a:t>
            </a:r>
          </a:p>
          <a:p>
            <a:r>
              <a:rPr lang="en-US" dirty="0" smtClean="0"/>
              <a:t>You could create an agent based model where children move to find others like themselves and create pockets of mischief through contagion</a:t>
            </a:r>
            <a:endParaRPr lang="en-US" dirty="0"/>
          </a:p>
        </p:txBody>
      </p:sp>
    </p:spTree>
    <p:extLst>
      <p:ext uri="{BB962C8B-B14F-4D97-AF65-F5344CB8AC3E}">
        <p14:creationId xmlns:p14="http://schemas.microsoft.com/office/powerpoint/2010/main" val="7391505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9" presetClass="emph" presetSubtype="0" grpId="0" nodeType="withEffect">
                                  <p:stCondLst>
                                    <p:cond delay="0"/>
                                  </p:stCondLst>
                                  <p:childTnLst>
                                    <p:set>
                                      <p:cBhvr rctx="PPT">
                                        <p:cTn id="16" dur="indefinite"/>
                                        <p:tgtEl>
                                          <p:spTgt spid="3">
                                            <p:txEl>
                                              <p:pRg st="0" end="0"/>
                                            </p:txEl>
                                          </p:spTgt>
                                        </p:tgtEl>
                                        <p:attrNameLst>
                                          <p:attrName>style.opacity</p:attrName>
                                        </p:attrNameLst>
                                      </p:cBhvr>
                                      <p:to>
                                        <p:strVal val="0.5"/>
                                      </p:to>
                                    </p:set>
                                    <p:animEffect filter="image" prLst="opacity: 0.5">
                                      <p:cBhvr rctx="IE">
                                        <p:cTn id="17" dur="indefinite"/>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par>
                                <p:cTn id="22" presetID="9" presetClass="emph" presetSubtype="0" grpId="0" nodeType="withEffect">
                                  <p:stCondLst>
                                    <p:cond delay="0"/>
                                  </p:stCondLst>
                                  <p:childTnLst>
                                    <p:set>
                                      <p:cBhvr rctx="PPT">
                                        <p:cTn id="23" dur="indefinite"/>
                                        <p:tgtEl>
                                          <p:spTgt spid="3">
                                            <p:txEl>
                                              <p:pRg st="1" end="1"/>
                                            </p:txEl>
                                          </p:spTgt>
                                        </p:tgtEl>
                                        <p:attrNameLst>
                                          <p:attrName>style.opacity</p:attrName>
                                        </p:attrNameLst>
                                      </p:cBhvr>
                                      <p:to>
                                        <p:strVal val="0.5"/>
                                      </p:to>
                                    </p:set>
                                    <p:animEffect filter="image" prLst="opacity: 0.5">
                                      <p:cBhvr rctx="IE">
                                        <p:cTn id="24" dur="indefinite"/>
                                        <p:tgtEl>
                                          <p:spTgt spid="3">
                                            <p:txEl>
                                              <p:pRg st="1" end="1"/>
                                            </p:txEl>
                                          </p:spTgt>
                                        </p:tgtEl>
                                      </p:cBhvr>
                                    </p:animEffect>
                                  </p:childTnLst>
                                </p:cTn>
                              </p:par>
                              <p:par>
                                <p:cTn id="25" presetID="9" presetClass="emph" presetSubtype="0" grpId="0" nodeType="withEffect">
                                  <p:stCondLst>
                                    <p:cond delay="0"/>
                                  </p:stCondLst>
                                  <p:childTnLst>
                                    <p:set>
                                      <p:cBhvr rctx="PPT">
                                        <p:cTn id="26" dur="indefinite"/>
                                        <p:tgtEl>
                                          <p:spTgt spid="3">
                                            <p:txEl>
                                              <p:pRg st="2" end="2"/>
                                            </p:txEl>
                                          </p:spTgt>
                                        </p:tgtEl>
                                        <p:attrNameLst>
                                          <p:attrName>style.opacity</p:attrName>
                                        </p:attrNameLst>
                                      </p:cBhvr>
                                      <p:to>
                                        <p:strVal val="0.5"/>
                                      </p:to>
                                    </p:set>
                                    <p:animEffect filter="image" prLst="opacity: 0.5">
                                      <p:cBhvr rctx="IE">
                                        <p:cTn id="27" dur="indefinite"/>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Running simulations and outputting data</a:t>
            </a:r>
            <a:endParaRPr lang="en-US" dirty="0"/>
          </a:p>
        </p:txBody>
      </p:sp>
      <p:sp>
        <p:nvSpPr>
          <p:cNvPr id="3" name="Content Placeholder 2"/>
          <p:cNvSpPr>
            <a:spLocks noGrp="1"/>
          </p:cNvSpPr>
          <p:nvPr>
            <p:ph idx="1"/>
          </p:nvPr>
        </p:nvSpPr>
        <p:spPr/>
        <p:txBody>
          <a:bodyPr/>
          <a:lstStyle/>
          <a:p>
            <a:r>
              <a:rPr lang="en-US" dirty="0" smtClean="0"/>
              <a:t>Nova has the capacity to automatically run through a range of possible values</a:t>
            </a:r>
          </a:p>
          <a:p>
            <a:r>
              <a:rPr lang="en-US" dirty="0" smtClean="0"/>
              <a:t>Data can be viewed as:</a:t>
            </a:r>
          </a:p>
          <a:p>
            <a:pPr lvl="1"/>
            <a:r>
              <a:rPr lang="en-US" dirty="0" smtClean="0"/>
              <a:t>Graphs </a:t>
            </a:r>
          </a:p>
          <a:p>
            <a:pPr lvl="1"/>
            <a:r>
              <a:rPr lang="en-US" dirty="0" smtClean="0"/>
              <a:t>Tables</a:t>
            </a:r>
          </a:p>
          <a:p>
            <a:r>
              <a:rPr lang="en-US" dirty="0" smtClean="0"/>
              <a:t>Data can be exported as csv or directly to R</a:t>
            </a:r>
          </a:p>
          <a:p>
            <a:pPr marL="0" indent="0">
              <a:buNone/>
            </a:pPr>
            <a:endParaRPr lang="en-US" dirty="0"/>
          </a:p>
        </p:txBody>
      </p:sp>
    </p:spTree>
    <p:extLst>
      <p:ext uri="{BB962C8B-B14F-4D97-AF65-F5344CB8AC3E}">
        <p14:creationId xmlns:p14="http://schemas.microsoft.com/office/powerpoint/2010/main" val="29378187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9" presetClass="emph" presetSubtype="0" grpId="0" nodeType="withEffect">
                                  <p:stCondLst>
                                    <p:cond delay="0"/>
                                  </p:stCondLst>
                                  <p:childTnLst>
                                    <p:set>
                                      <p:cBhvr rctx="PPT">
                                        <p:cTn id="16" dur="indefinite"/>
                                        <p:tgtEl>
                                          <p:spTgt spid="3">
                                            <p:txEl>
                                              <p:pRg st="0" end="0"/>
                                            </p:txEl>
                                          </p:spTgt>
                                        </p:tgtEl>
                                        <p:attrNameLst>
                                          <p:attrName>style.opacity</p:attrName>
                                        </p:attrNameLst>
                                      </p:cBhvr>
                                      <p:to>
                                        <p:strVal val="0.5"/>
                                      </p:to>
                                    </p:set>
                                    <p:animEffect filter="image" prLst="opacity: 0.5">
                                      <p:cBhvr rctx="IE">
                                        <p:cTn id="17" dur="indefinite"/>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9" presetClass="emph" presetSubtype="0" grpId="0" nodeType="withEffect">
                                  <p:stCondLst>
                                    <p:cond delay="0"/>
                                  </p:stCondLst>
                                  <p:childTnLst>
                                    <p:set>
                                      <p:cBhvr rctx="PPT">
                                        <p:cTn id="23" dur="indefinite"/>
                                        <p:tgtEl>
                                          <p:spTgt spid="3">
                                            <p:txEl>
                                              <p:pRg st="1" end="1"/>
                                            </p:txEl>
                                          </p:spTgt>
                                        </p:tgtEl>
                                        <p:attrNameLst>
                                          <p:attrName>style.opacity</p:attrName>
                                        </p:attrNameLst>
                                      </p:cBhvr>
                                      <p:to>
                                        <p:strVal val="0.5"/>
                                      </p:to>
                                    </p:set>
                                    <p:animEffect filter="image" prLst="opacity: 0.5">
                                      <p:cBhvr rctx="IE">
                                        <p:cTn id="24" dur="indefinite"/>
                                        <p:tgtEl>
                                          <p:spTgt spid="3">
                                            <p:txEl>
                                              <p:pRg st="1" end="1"/>
                                            </p:txEl>
                                          </p:spTgt>
                                        </p:tgtEl>
                                      </p:cBhvr>
                                    </p:animEffect>
                                  </p:childTnLst>
                                </p:cTn>
                              </p:par>
                              <p:par>
                                <p:cTn id="25" presetID="9" presetClass="emph" presetSubtype="0" grpId="0" nodeType="withEffect">
                                  <p:stCondLst>
                                    <p:cond delay="0"/>
                                  </p:stCondLst>
                                  <p:childTnLst>
                                    <p:set>
                                      <p:cBhvr rctx="PPT">
                                        <p:cTn id="26" dur="indefinite"/>
                                        <p:tgtEl>
                                          <p:spTgt spid="3">
                                            <p:txEl>
                                              <p:pRg st="2" end="2"/>
                                            </p:txEl>
                                          </p:spTgt>
                                        </p:tgtEl>
                                        <p:attrNameLst>
                                          <p:attrName>style.opacity</p:attrName>
                                        </p:attrNameLst>
                                      </p:cBhvr>
                                      <p:to>
                                        <p:strVal val="0.5"/>
                                      </p:to>
                                    </p:set>
                                    <p:animEffect filter="image" prLst="opacity: 0.5">
                                      <p:cBhvr rctx="IE">
                                        <p:cTn id="27" dur="indefinite"/>
                                        <p:tgtEl>
                                          <p:spTgt spid="3">
                                            <p:txEl>
                                              <p:pRg st="2" end="2"/>
                                            </p:txEl>
                                          </p:spTgt>
                                        </p:tgtEl>
                                      </p:cBhvr>
                                    </p:animEffect>
                                  </p:childTnLst>
                                </p:cTn>
                              </p:par>
                              <p:par>
                                <p:cTn id="28" presetID="9" presetClass="emph" presetSubtype="0" grpId="0" nodeType="withEffect">
                                  <p:stCondLst>
                                    <p:cond delay="0"/>
                                  </p:stCondLst>
                                  <p:childTnLst>
                                    <p:set>
                                      <p:cBhvr rctx="PPT">
                                        <p:cTn id="29" dur="indefinite"/>
                                        <p:tgtEl>
                                          <p:spTgt spid="3">
                                            <p:txEl>
                                              <p:pRg st="3" end="3"/>
                                            </p:txEl>
                                          </p:spTgt>
                                        </p:tgtEl>
                                        <p:attrNameLst>
                                          <p:attrName>style.opacity</p:attrName>
                                        </p:attrNameLst>
                                      </p:cBhvr>
                                      <p:to>
                                        <p:strVal val="0.5"/>
                                      </p:to>
                                    </p:set>
                                    <p:animEffect filter="image" prLst="opacity: 0.5">
                                      <p:cBhvr rctx="IE">
                                        <p:cTn id="30" dur="indefinite"/>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you do with this all this data?</a:t>
            </a:r>
            <a:endParaRPr lang="en-US" dirty="0"/>
          </a:p>
        </p:txBody>
      </p:sp>
      <p:pic>
        <p:nvPicPr>
          <p:cNvPr id="4" name="Content Placeholder 3"/>
          <p:cNvPicPr>
            <a:picLocks noGrp="1" noChangeAspect="1"/>
          </p:cNvPicPr>
          <p:nvPr>
            <p:ph sz="half" idx="1"/>
          </p:nvPr>
        </p:nvPicPr>
        <p:blipFill>
          <a:blip r:embed="rId2"/>
          <a:srcRect t="-38226" b="-38226"/>
          <a:stretch>
            <a:fillRect/>
          </a:stretch>
        </p:blipFill>
        <p:spPr/>
      </p:pic>
      <p:sp>
        <p:nvSpPr>
          <p:cNvPr id="5" name="Content Placeholder 4"/>
          <p:cNvSpPr>
            <a:spLocks noGrp="1"/>
          </p:cNvSpPr>
          <p:nvPr>
            <p:ph sz="half" idx="2"/>
          </p:nvPr>
        </p:nvSpPr>
        <p:spPr/>
        <p:txBody>
          <a:bodyPr/>
          <a:lstStyle/>
          <a:p>
            <a:r>
              <a:rPr lang="en-US" dirty="0" smtClean="0"/>
              <a:t>Use it to develop and refine theories</a:t>
            </a:r>
          </a:p>
          <a:p>
            <a:r>
              <a:rPr lang="en-US" dirty="0" smtClean="0"/>
              <a:t>Use it to design studies</a:t>
            </a:r>
          </a:p>
          <a:p>
            <a:r>
              <a:rPr lang="en-US" dirty="0" smtClean="0"/>
              <a:t>Use it to refine analyses of existing data</a:t>
            </a:r>
          </a:p>
          <a:p>
            <a:r>
              <a:rPr lang="en-US" dirty="0" smtClean="0"/>
              <a:t>Use it to test whether your data fits the theoretical model</a:t>
            </a:r>
            <a:endParaRPr lang="en-US" dirty="0"/>
          </a:p>
        </p:txBody>
      </p:sp>
    </p:spTree>
    <p:extLst>
      <p:ext uri="{BB962C8B-B14F-4D97-AF65-F5344CB8AC3E}">
        <p14:creationId xmlns:p14="http://schemas.microsoft.com/office/powerpoint/2010/main" val="30153515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www.novamodeler.com</a:t>
            </a:r>
            <a:endParaRPr lang="en-US"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9153" y="1600200"/>
            <a:ext cx="7965694" cy="45259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7238463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plan . .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Develop three simple models to illustrate what systems modeling can teach us that is different from what statistics can</a:t>
            </a:r>
          </a:p>
          <a:p>
            <a:pPr lvl="1"/>
            <a:r>
              <a:rPr lang="en-US" dirty="0" smtClean="0"/>
              <a:t>Physical model</a:t>
            </a:r>
          </a:p>
          <a:p>
            <a:pPr lvl="1"/>
            <a:r>
              <a:rPr lang="en-US" dirty="0" smtClean="0"/>
              <a:t>Modeling using spreadsheets</a:t>
            </a:r>
          </a:p>
          <a:p>
            <a:r>
              <a:rPr lang="en-US" dirty="0" smtClean="0"/>
              <a:t>Work with two models using Nova to illustrate why you might want to learn a more complex modeling tool</a:t>
            </a:r>
          </a:p>
          <a:p>
            <a:pPr lvl="1"/>
            <a:r>
              <a:rPr lang="en-US" dirty="0" smtClean="0"/>
              <a:t>Attachment and relationship satisfaction</a:t>
            </a:r>
          </a:p>
          <a:p>
            <a:pPr lvl="1"/>
            <a:r>
              <a:rPr lang="en-US" dirty="0" smtClean="0"/>
              <a:t>Dating market</a:t>
            </a:r>
          </a:p>
          <a:p>
            <a:endParaRPr lang="en-US" dirty="0"/>
          </a:p>
        </p:txBody>
      </p:sp>
    </p:spTree>
    <p:extLst>
      <p:ext uri="{BB962C8B-B14F-4D97-AF65-F5344CB8AC3E}">
        <p14:creationId xmlns:p14="http://schemas.microsoft.com/office/powerpoint/2010/main" val="33513319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model of a model . . .</a:t>
            </a:r>
            <a:endParaRPr lang="en-US" dirty="0"/>
          </a:p>
        </p:txBody>
      </p:sp>
      <p:sp>
        <p:nvSpPr>
          <p:cNvPr id="7" name="Content Placeholder 6"/>
          <p:cNvSpPr>
            <a:spLocks noGrp="1"/>
          </p:cNvSpPr>
          <p:nvPr>
            <p:ph sz="half" idx="1"/>
          </p:nvPr>
        </p:nvSpPr>
        <p:spPr/>
        <p:txBody>
          <a:bodyPr>
            <a:normAutofit lnSpcReduction="10000"/>
          </a:bodyPr>
          <a:lstStyle/>
          <a:p>
            <a:r>
              <a:rPr lang="en-US" dirty="0" smtClean="0"/>
              <a:t>Lessons?</a:t>
            </a:r>
          </a:p>
          <a:p>
            <a:pPr lvl="1"/>
            <a:r>
              <a:rPr lang="en-US" dirty="0" smtClean="0"/>
              <a:t>Where you start matters</a:t>
            </a:r>
          </a:p>
          <a:p>
            <a:pPr lvl="1"/>
            <a:r>
              <a:rPr lang="en-US" dirty="0" smtClean="0"/>
              <a:t>Skill matters</a:t>
            </a:r>
          </a:p>
          <a:p>
            <a:pPr lvl="1"/>
            <a:r>
              <a:rPr lang="en-US" dirty="0" smtClean="0"/>
              <a:t>Each success leads to a an increased likelihood of future success</a:t>
            </a:r>
          </a:p>
          <a:p>
            <a:pPr lvl="2"/>
            <a:r>
              <a:rPr lang="en-US" dirty="0" smtClean="0"/>
              <a:t>Non-linear increase</a:t>
            </a:r>
          </a:p>
          <a:p>
            <a:pPr lvl="2"/>
            <a:r>
              <a:rPr lang="en-US" dirty="0" smtClean="0"/>
              <a:t>Current, not initial interaction with distance</a:t>
            </a:r>
          </a:p>
          <a:p>
            <a:pPr lvl="1"/>
            <a:r>
              <a:rPr lang="en-US" dirty="0" smtClean="0"/>
              <a:t>Where you are in the pack matters: people get in your way</a:t>
            </a:r>
          </a:p>
        </p:txBody>
      </p:sp>
      <p:sp>
        <p:nvSpPr>
          <p:cNvPr id="8" name="Content Placeholder 7"/>
          <p:cNvSpPr>
            <a:spLocks noGrp="1"/>
          </p:cNvSpPr>
          <p:nvPr>
            <p:ph sz="half" idx="2"/>
          </p:nvPr>
        </p:nvSpPr>
        <p:spPr>
          <a:xfrm>
            <a:off x="4648200" y="1295400"/>
            <a:ext cx="4038600" cy="4525963"/>
          </a:xfrm>
        </p:spPr>
        <p:txBody>
          <a:bodyPr>
            <a:normAutofit lnSpcReduction="10000"/>
          </a:bodyPr>
          <a:lstStyle/>
          <a:p>
            <a:pPr marL="457200" lvl="1" indent="0">
              <a:buNone/>
            </a:pPr>
            <a:r>
              <a:rPr lang="en-US" dirty="0" smtClean="0"/>
              <a:t>This is an old story, but model leads to new insight</a:t>
            </a:r>
          </a:p>
          <a:p>
            <a:pPr lvl="1"/>
            <a:r>
              <a:rPr lang="en-US" dirty="0" smtClean="0"/>
              <a:t>Simple phenomenon hard to model well with statistics.</a:t>
            </a:r>
            <a:endParaRPr lang="en-US" dirty="0"/>
          </a:p>
        </p:txBody>
      </p:sp>
      <p:pic>
        <p:nvPicPr>
          <p:cNvPr id="4" name="Picture 3"/>
          <p:cNvPicPr>
            <a:picLocks noChangeAspect="1"/>
          </p:cNvPicPr>
          <p:nvPr/>
        </p:nvPicPr>
        <p:blipFill>
          <a:blip r:embed="rId2"/>
          <a:stretch>
            <a:fillRect/>
          </a:stretch>
        </p:blipFill>
        <p:spPr>
          <a:xfrm>
            <a:off x="4495800" y="3606804"/>
            <a:ext cx="4743713" cy="3216831"/>
          </a:xfrm>
          <a:prstGeom prst="rect">
            <a:avLst/>
          </a:prstGeom>
        </p:spPr>
      </p:pic>
    </p:spTree>
    <p:extLst>
      <p:ext uri="{BB962C8B-B14F-4D97-AF65-F5344CB8AC3E}">
        <p14:creationId xmlns:p14="http://schemas.microsoft.com/office/powerpoint/2010/main" val="1529027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Statistical v. Dynamic Systems Models</a:t>
            </a:r>
            <a:endParaRPr lang="en-US" dirty="0"/>
          </a:p>
        </p:txBody>
      </p:sp>
      <p:pic>
        <p:nvPicPr>
          <p:cNvPr id="7" name="Content Placeholder 6" descr="Screen Shot 2015-11-08 at 8.20.54 PM.png"/>
          <p:cNvPicPr>
            <a:picLocks noGrp="1" noChangeAspect="1"/>
          </p:cNvPicPr>
          <p:nvPr>
            <p:ph idx="1"/>
          </p:nvPr>
        </p:nvPicPr>
        <p:blipFill>
          <a:blip r:embed="rId2">
            <a:extLst>
              <a:ext uri="{28A0092B-C50C-407E-A947-70E740481C1C}">
                <a14:useLocalDpi xmlns:a14="http://schemas.microsoft.com/office/drawing/2010/main" val="0"/>
              </a:ext>
            </a:extLst>
          </a:blip>
          <a:srcRect t="5362" b="5362"/>
          <a:stretch>
            <a:fillRect/>
          </a:stretch>
        </p:blipFill>
        <p:spPr>
          <a:xfrm>
            <a:off x="381000" y="1600200"/>
            <a:ext cx="8229600" cy="4525963"/>
          </a:xfrm>
        </p:spPr>
      </p:pic>
    </p:spTree>
    <p:extLst>
      <p:ext uri="{BB962C8B-B14F-4D97-AF65-F5344CB8AC3E}">
        <p14:creationId xmlns:p14="http://schemas.microsoft.com/office/powerpoint/2010/main" val="210582597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Statistical v. Dynamic Systems Model</a:t>
            </a:r>
            <a:endParaRPr lang="en-US" dirty="0"/>
          </a:p>
        </p:txBody>
      </p:sp>
      <p:sp>
        <p:nvSpPr>
          <p:cNvPr id="4" name="Content Placeholder 3"/>
          <p:cNvSpPr>
            <a:spLocks noGrp="1"/>
          </p:cNvSpPr>
          <p:nvPr>
            <p:ph sz="half" idx="1"/>
          </p:nvPr>
        </p:nvSpPr>
        <p:spPr>
          <a:xfrm>
            <a:off x="457200" y="1371600"/>
            <a:ext cx="4038600" cy="4525963"/>
          </a:xfrm>
        </p:spPr>
        <p:txBody>
          <a:bodyPr>
            <a:normAutofit fontScale="25000" lnSpcReduction="20000"/>
          </a:bodyPr>
          <a:lstStyle/>
          <a:p>
            <a:r>
              <a:rPr lang="en-US" sz="5600" dirty="0" smtClean="0"/>
              <a:t>Model: All people start at the same place, their satisfaction varies randomly by week</a:t>
            </a:r>
          </a:p>
          <a:p>
            <a:r>
              <a:rPr lang="en-US" sz="5600" dirty="0" smtClean="0"/>
              <a:t>Regression line is marked GLM</a:t>
            </a:r>
          </a:p>
          <a:p>
            <a:pPr lvl="1"/>
            <a:r>
              <a:rPr lang="en-US" sz="5600" dirty="0" smtClean="0"/>
              <a:t>Assumptions?</a:t>
            </a:r>
          </a:p>
          <a:p>
            <a:r>
              <a:rPr lang="en-US" sz="5600" dirty="0" smtClean="0"/>
              <a:t>Average is mean of all models at each time interval</a:t>
            </a:r>
          </a:p>
          <a:p>
            <a:r>
              <a:rPr lang="en-US" sz="5600" dirty="0" smtClean="0"/>
              <a:t>Fine a partner.  Play with model – repeatedly draw new samples</a:t>
            </a:r>
          </a:p>
          <a:p>
            <a:pPr marL="0" indent="0">
              <a:buNone/>
            </a:pPr>
            <a:endParaRPr lang="en-US" sz="5600" dirty="0" smtClean="0"/>
          </a:p>
          <a:p>
            <a:pPr marL="0" indent="0">
              <a:buNone/>
            </a:pPr>
            <a:r>
              <a:rPr lang="en-US" sz="5600" b="1" dirty="0" smtClean="0"/>
              <a:t>Questions:</a:t>
            </a:r>
            <a:endParaRPr lang="en-US" sz="5600" dirty="0"/>
          </a:p>
          <a:p>
            <a:pPr lvl="0"/>
            <a:r>
              <a:rPr lang="en-US" sz="5600" dirty="0"/>
              <a:t>All the trajectories having a starting point of 0 (average satisfaction) and change each week.  The function RAND() generates a random number between 0 and 1.  Describe what the satisfaction value is determined by in words.</a:t>
            </a:r>
            <a:endParaRPr lang="en-US" sz="5600" dirty="0"/>
          </a:p>
          <a:p>
            <a:pPr lvl="0"/>
            <a:r>
              <a:rPr lang="en-US" sz="5600" dirty="0"/>
              <a:t>Every person’s weekly change is random.  If change is random, it should average to 0.  Why doesn’t everyone’s satisfaction hover around 0?  How does this relate to our social class example?</a:t>
            </a:r>
            <a:endParaRPr lang="en-US" sz="5600" dirty="0"/>
          </a:p>
          <a:p>
            <a:pPr lvl="0"/>
            <a:r>
              <a:rPr lang="en-US" sz="5600" dirty="0"/>
              <a:t>What questions do the Average and the GLM plots address and how do those questions differ from the plots of individual relationship satisfaction?</a:t>
            </a:r>
            <a:endParaRPr lang="en-US" sz="5600" dirty="0"/>
          </a:p>
          <a:p>
            <a:pPr lvl="0"/>
            <a:r>
              <a:rPr lang="en-US" sz="5600" dirty="0"/>
              <a:t>We always talk about ‘error’ in statistics.  In the graph, what is the error</a:t>
            </a:r>
            <a:r>
              <a:rPr lang="en-US" sz="5600" dirty="0" smtClean="0"/>
              <a:t>?</a:t>
            </a:r>
          </a:p>
          <a:p>
            <a:pPr lvl="1"/>
            <a:endParaRPr lang="en-US" dirty="0"/>
          </a:p>
        </p:txBody>
      </p:sp>
      <p:pic>
        <p:nvPicPr>
          <p:cNvPr id="8" name="Content Placeholder 6" descr="Screen Shot 2015-11-08 at 8.20.54 PM.png"/>
          <p:cNvPicPr>
            <a:picLocks noChangeAspect="1"/>
          </p:cNvPicPr>
          <p:nvPr/>
        </p:nvPicPr>
        <p:blipFill>
          <a:blip r:embed="rId2">
            <a:extLst>
              <a:ext uri="{28A0092B-C50C-407E-A947-70E740481C1C}">
                <a14:useLocalDpi xmlns:a14="http://schemas.microsoft.com/office/drawing/2010/main" val="0"/>
              </a:ext>
            </a:extLst>
          </a:blip>
          <a:srcRect t="5362" b="5362"/>
          <a:stretch>
            <a:fillRect/>
          </a:stretch>
        </p:blipFill>
        <p:spPr>
          <a:xfrm>
            <a:off x="4343400" y="2651948"/>
            <a:ext cx="4800600" cy="2682052"/>
          </a:xfrm>
          <a:prstGeom prst="rect">
            <a:avLst/>
          </a:prstGeom>
        </p:spPr>
      </p:pic>
      <p:sp>
        <p:nvSpPr>
          <p:cNvPr id="9" name="TextBox 8"/>
          <p:cNvSpPr txBox="1"/>
          <p:nvPr/>
        </p:nvSpPr>
        <p:spPr>
          <a:xfrm>
            <a:off x="5105400" y="1524000"/>
            <a:ext cx="3309808" cy="923330"/>
          </a:xfrm>
          <a:prstGeom prst="rect">
            <a:avLst/>
          </a:prstGeom>
          <a:noFill/>
        </p:spPr>
        <p:txBody>
          <a:bodyPr wrap="none" rtlCol="0">
            <a:spAutoFit/>
          </a:bodyPr>
          <a:lstStyle/>
          <a:p>
            <a:r>
              <a:rPr lang="en-US" b="1" dirty="0">
                <a:solidFill>
                  <a:srgbClr val="FF0000"/>
                </a:solidFill>
              </a:rPr>
              <a:t>Go to Google Drive (INSERT URL)</a:t>
            </a:r>
          </a:p>
          <a:p>
            <a:r>
              <a:rPr lang="en-US" b="1" dirty="0">
                <a:solidFill>
                  <a:srgbClr val="FF0000"/>
                </a:solidFill>
              </a:rPr>
              <a:t>Download your own copy</a:t>
            </a:r>
          </a:p>
          <a:p>
            <a:endParaRPr lang="en-US" dirty="0"/>
          </a:p>
        </p:txBody>
      </p:sp>
    </p:spTree>
    <p:extLst>
      <p:ext uri="{BB962C8B-B14F-4D97-AF65-F5344CB8AC3E}">
        <p14:creationId xmlns:p14="http://schemas.microsoft.com/office/powerpoint/2010/main" val="297131925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Playing with Toys: Build the Trashcan Model</a:t>
            </a:r>
            <a:endParaRPr lang="en-US" dirty="0"/>
          </a:p>
        </p:txBody>
      </p:sp>
      <p:sp>
        <p:nvSpPr>
          <p:cNvPr id="5" name="Content Placeholder 4"/>
          <p:cNvSpPr>
            <a:spLocks noGrp="1"/>
          </p:cNvSpPr>
          <p:nvPr>
            <p:ph idx="1"/>
          </p:nvPr>
        </p:nvSpPr>
        <p:spPr/>
        <p:txBody>
          <a:bodyPr>
            <a:normAutofit fontScale="70000" lnSpcReduction="20000"/>
          </a:bodyPr>
          <a:lstStyle/>
          <a:p>
            <a:r>
              <a:rPr lang="en-US" dirty="0" smtClean="0"/>
              <a:t>Write a story: What happened?</a:t>
            </a:r>
          </a:p>
          <a:p>
            <a:r>
              <a:rPr lang="en-US" dirty="0" smtClean="0"/>
              <a:t>Rapid prototyping:</a:t>
            </a:r>
          </a:p>
          <a:p>
            <a:pPr lvl="1"/>
            <a:r>
              <a:rPr lang="en-US" dirty="0" smtClean="0"/>
              <a:t>Individual differ in their starting place</a:t>
            </a:r>
          </a:p>
          <a:p>
            <a:pPr lvl="1"/>
            <a:r>
              <a:rPr lang="en-US" dirty="0" smtClean="0"/>
              <a:t>Individuals differ in their skill</a:t>
            </a:r>
          </a:p>
          <a:p>
            <a:pPr lvl="1"/>
            <a:r>
              <a:rPr lang="en-US" dirty="0" smtClean="0"/>
              <a:t>The closer they are to the trashcan, the more likely they are succeed</a:t>
            </a:r>
          </a:p>
          <a:p>
            <a:pPr lvl="1"/>
            <a:r>
              <a:rPr lang="en-US" dirty="0" smtClean="0"/>
              <a:t>The more skilled they are the more likely they are to succeed</a:t>
            </a:r>
          </a:p>
          <a:p>
            <a:r>
              <a:rPr lang="en-US" dirty="0" smtClean="0"/>
              <a:t>Turn that story into an equation</a:t>
            </a:r>
          </a:p>
          <a:p>
            <a:pPr lvl="1"/>
            <a:r>
              <a:rPr lang="en-US" dirty="0" smtClean="0"/>
              <a:t>To enter an equation: =equation</a:t>
            </a:r>
          </a:p>
          <a:p>
            <a:pPr lvl="1"/>
            <a:r>
              <a:rPr lang="en-US" dirty="0" smtClean="0"/>
              <a:t>=Random(): Produces a random number from 0-1</a:t>
            </a:r>
          </a:p>
          <a:p>
            <a:pPr lvl="1"/>
            <a:r>
              <a:rPr lang="en-US" dirty="0" smtClean="0"/>
              <a:t>=If(</a:t>
            </a:r>
            <a:r>
              <a:rPr lang="en-US" dirty="0" err="1" smtClean="0"/>
              <a:t>condition,value</a:t>
            </a:r>
            <a:r>
              <a:rPr lang="en-US" dirty="0" smtClean="0"/>
              <a:t> if true, value if false)</a:t>
            </a:r>
          </a:p>
          <a:p>
            <a:pPr lvl="1"/>
            <a:r>
              <a:rPr lang="en-US" dirty="0" smtClean="0"/>
              <a:t>Distance is from 0-20’</a:t>
            </a:r>
          </a:p>
          <a:p>
            <a:pPr lvl="1"/>
            <a:endParaRPr lang="en-US" dirty="0" smtClean="0"/>
          </a:p>
          <a:p>
            <a:r>
              <a:rPr lang="en-US" dirty="0" smtClean="0"/>
              <a:t>Make a copy of the Course of Relationships sheet</a:t>
            </a:r>
          </a:p>
          <a:p>
            <a:r>
              <a:rPr lang="en-US" dirty="0" smtClean="0"/>
              <a:t>Modify Person 1-5</a:t>
            </a:r>
            <a:endParaRPr lang="en-US" dirty="0"/>
          </a:p>
        </p:txBody>
      </p:sp>
    </p:spTree>
    <p:extLst>
      <p:ext uri="{BB962C8B-B14F-4D97-AF65-F5344CB8AC3E}">
        <p14:creationId xmlns:p14="http://schemas.microsoft.com/office/powerpoint/2010/main" val="198613245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a:t>One minute essays: </a:t>
            </a:r>
            <a:r>
              <a:rPr lang="en-US" dirty="0" smtClean="0"/>
              <a:t>Why Bother?</a:t>
            </a:r>
            <a:endParaRPr lang="en-US" dirty="0"/>
          </a:p>
        </p:txBody>
      </p:sp>
      <p:pic>
        <p:nvPicPr>
          <p:cNvPr id="10" name="Content Placeholder 9"/>
          <p:cNvPicPr>
            <a:picLocks noGrp="1" noChangeAspect="1"/>
          </p:cNvPicPr>
          <p:nvPr>
            <p:ph sz="half" idx="1"/>
          </p:nvPr>
        </p:nvPicPr>
        <p:blipFill>
          <a:blip r:embed="rId2"/>
          <a:srcRect t="-29368" b="-29368"/>
          <a:stretch>
            <a:fillRect/>
          </a:stretch>
        </p:blipFill>
        <p:spPr>
          <a:xfrm>
            <a:off x="4876800" y="2819400"/>
            <a:ext cx="4038600" cy="4525963"/>
          </a:xfrm>
        </p:spPr>
      </p:pic>
      <p:sp>
        <p:nvSpPr>
          <p:cNvPr id="11" name="Content Placeholder 10"/>
          <p:cNvSpPr>
            <a:spLocks noGrp="1"/>
          </p:cNvSpPr>
          <p:nvPr>
            <p:ph sz="half" idx="2"/>
          </p:nvPr>
        </p:nvSpPr>
        <p:spPr>
          <a:xfrm>
            <a:off x="304800" y="1447800"/>
            <a:ext cx="4038600" cy="4525963"/>
          </a:xfrm>
        </p:spPr>
        <p:txBody>
          <a:bodyPr>
            <a:normAutofit/>
          </a:bodyPr>
          <a:lstStyle/>
          <a:p>
            <a:r>
              <a:rPr lang="en-US" dirty="0" smtClean="0"/>
              <a:t>By forcing myself to turn my story into an equation, I learned . . .</a:t>
            </a:r>
          </a:p>
          <a:p>
            <a:r>
              <a:rPr lang="en-US" dirty="0" smtClean="0"/>
              <a:t>How would you improve the model?</a:t>
            </a:r>
          </a:p>
          <a:p>
            <a:r>
              <a:rPr lang="en-US" dirty="0" smtClean="0"/>
              <a:t>How could you use the model?</a:t>
            </a:r>
          </a:p>
          <a:p>
            <a:r>
              <a:rPr lang="en-US" dirty="0" smtClean="0"/>
              <a:t>What about floor/ceiling effects?</a:t>
            </a:r>
          </a:p>
          <a:p>
            <a:endParaRPr lang="en-US" dirty="0"/>
          </a:p>
        </p:txBody>
      </p:sp>
      <p:sp>
        <p:nvSpPr>
          <p:cNvPr id="12" name="Content Placeholder 10"/>
          <p:cNvSpPr txBox="1">
            <a:spLocks/>
          </p:cNvSpPr>
          <p:nvPr/>
        </p:nvSpPr>
        <p:spPr>
          <a:xfrm>
            <a:off x="4724400" y="1600200"/>
            <a:ext cx="4038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Making theory explicit</a:t>
            </a:r>
          </a:p>
          <a:p>
            <a:r>
              <a:rPr lang="en-US" dirty="0" smtClean="0"/>
              <a:t>Making predictions of theory explicit</a:t>
            </a:r>
          </a:p>
          <a:p>
            <a:r>
              <a:rPr lang="en-US" dirty="0" smtClean="0"/>
              <a:t>Testing ideal cases</a:t>
            </a:r>
            <a:endParaRPr lang="en-US" dirty="0"/>
          </a:p>
        </p:txBody>
      </p:sp>
    </p:spTree>
    <p:extLst>
      <p:ext uri="{BB962C8B-B14F-4D97-AF65-F5344CB8AC3E}">
        <p14:creationId xmlns:p14="http://schemas.microsoft.com/office/powerpoint/2010/main" val="24529312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11-09 at 3.44.3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9900"/>
            <a:ext cx="9144000" cy="5914897"/>
          </a:xfrm>
          <a:prstGeom prst="rect">
            <a:avLst/>
          </a:prstGeom>
        </p:spPr>
      </p:pic>
      <p:sp>
        <p:nvSpPr>
          <p:cNvPr id="6" name="TextBox 5"/>
          <p:cNvSpPr txBox="1"/>
          <p:nvPr/>
        </p:nvSpPr>
        <p:spPr>
          <a:xfrm>
            <a:off x="152400" y="76200"/>
            <a:ext cx="8686993" cy="369332"/>
          </a:xfrm>
          <a:prstGeom prst="rect">
            <a:avLst/>
          </a:prstGeom>
          <a:noFill/>
        </p:spPr>
        <p:txBody>
          <a:bodyPr wrap="none" rtlCol="0">
            <a:spAutoFit/>
          </a:bodyPr>
          <a:lstStyle/>
          <a:p>
            <a:r>
              <a:rPr lang="en-US" dirty="0"/>
              <a:t>https://</a:t>
            </a:r>
            <a:r>
              <a:rPr lang="en-US" dirty="0" err="1"/>
              <a:t>sites.google.com</a:t>
            </a:r>
            <a:r>
              <a:rPr lang="en-US" dirty="0"/>
              <a:t>/a/</a:t>
            </a:r>
            <a:r>
              <a:rPr lang="en-US" dirty="0" err="1"/>
              <a:t>oberlin.edu</a:t>
            </a:r>
            <a:r>
              <a:rPr lang="en-US" dirty="0"/>
              <a:t>/a-</a:t>
            </a:r>
            <a:r>
              <a:rPr lang="en-US" dirty="0" err="1"/>
              <a:t>practioner</a:t>
            </a:r>
            <a:r>
              <a:rPr lang="en-US" dirty="0"/>
              <a:t>-s-primer-in-computational-modeling/</a:t>
            </a:r>
          </a:p>
        </p:txBody>
      </p:sp>
    </p:spTree>
    <p:extLst>
      <p:ext uri="{BB962C8B-B14F-4D97-AF65-F5344CB8AC3E}">
        <p14:creationId xmlns:p14="http://schemas.microsoft.com/office/powerpoint/2010/main" val="77225900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960438"/>
          </a:xfrm>
        </p:spPr>
        <p:txBody>
          <a:bodyPr>
            <a:normAutofit fontScale="90000"/>
          </a:bodyPr>
          <a:lstStyle/>
          <a:p>
            <a:r>
              <a:rPr lang="en-US" dirty="0" smtClean="0"/>
              <a:t/>
            </a:r>
            <a:r>
              <a:rPr lang="en-US" sz="4000" dirty="0"/>
              <a:t>Playing with Toy Models: </a:t>
            </a:r>
            <a:r>
              <a:rPr lang="en-US" sz="4000" dirty="0" smtClean="0"/>
              <a:t>Relationships</a:t>
            </a:r>
            <a:r>
              <a:rPr lang="en-US" dirty="0"/>
              <a:t/>
            </a:r>
            <a:br>
              <a:rPr lang="en-US" dirty="0"/>
            </a:br>
            <a:r>
              <a:rPr lang="en-US" sz="2000" dirty="0"/>
              <a:t>http://</a:t>
            </a:r>
            <a:r>
              <a:rPr lang="en-US" sz="2000" dirty="0" err="1"/>
              <a:t>nova.oberlin.edu</a:t>
            </a:r>
            <a:r>
              <a:rPr lang="en-US" sz="2000" dirty="0"/>
              <a:t>/</a:t>
            </a:r>
            <a:r>
              <a:rPr lang="en-US" sz="2000" dirty="0" err="1"/>
              <a:t>novaol</a:t>
            </a:r>
            <a:r>
              <a:rPr lang="en-US" sz="2000" dirty="0"/>
              <a:t>/</a:t>
            </a:r>
            <a:r>
              <a:rPr lang="en-US" sz="2000" dirty="0" err="1"/>
              <a:t>nancy</a:t>
            </a:r>
            <a:r>
              <a:rPr lang="en-US" sz="2000" dirty="0"/>
              <a:t>/Individual_Attachment_2t</a:t>
            </a:r>
            <a:r>
              <a:rPr lang="en-US" sz="2000" dirty="0" smtClean="0"/>
              <a:t>/Individual </a:t>
            </a:r>
            <a:r>
              <a:rPr lang="en-US" sz="2000" dirty="0"/>
              <a:t>Model 2t</a:t>
            </a:r>
            <a:endParaRPr lang="en-US" sz="2200" dirty="0"/>
          </a:p>
        </p:txBody>
      </p:sp>
      <p:pic>
        <p:nvPicPr>
          <p:cNvPr id="7" name="Content Placeholder 6" descr="Screen Shot 2015-11-09 at 10.51.53 PM.png"/>
          <p:cNvPicPr>
            <a:picLocks noGrp="1" noChangeAspect="1"/>
          </p:cNvPicPr>
          <p:nvPr>
            <p:ph sz="half" idx="1"/>
          </p:nvPr>
        </p:nvPicPr>
        <p:blipFill>
          <a:blip r:embed="rId3">
            <a:extLst>
              <a:ext uri="{28A0092B-C50C-407E-A947-70E740481C1C}">
                <a14:useLocalDpi xmlns:a14="http://schemas.microsoft.com/office/drawing/2010/main" val="0"/>
              </a:ext>
            </a:extLst>
          </a:blip>
          <a:srcRect l="3539" r="3539"/>
          <a:stretch>
            <a:fillRect/>
          </a:stretch>
        </p:blipFill>
        <p:spPr>
          <a:xfrm>
            <a:off x="152400" y="1600200"/>
            <a:ext cx="4038600" cy="4525963"/>
          </a:xfrm>
        </p:spPr>
      </p:pic>
      <p:sp>
        <p:nvSpPr>
          <p:cNvPr id="8" name="Content Placeholder 7"/>
          <p:cNvSpPr>
            <a:spLocks noGrp="1"/>
          </p:cNvSpPr>
          <p:nvPr>
            <p:ph sz="half" idx="2"/>
          </p:nvPr>
        </p:nvSpPr>
        <p:spPr>
          <a:xfrm>
            <a:off x="4267200" y="1371600"/>
            <a:ext cx="4495800" cy="5334000"/>
          </a:xfrm>
          <a:solidFill>
            <a:schemeClr val="bg1">
              <a:lumMod val="85000"/>
            </a:schemeClr>
          </a:solidFill>
        </p:spPr>
        <p:txBody>
          <a:bodyPr>
            <a:normAutofit fontScale="25000" lnSpcReduction="20000"/>
          </a:bodyPr>
          <a:lstStyle/>
          <a:p>
            <a:r>
              <a:rPr lang="en-US" sz="6400" dirty="0" smtClean="0"/>
              <a:t>The characters:</a:t>
            </a:r>
          </a:p>
          <a:p>
            <a:pPr lvl="1"/>
            <a:r>
              <a:rPr lang="en-US" sz="6400" dirty="0" smtClean="0"/>
              <a:t>Closeness (mine and my partners) </a:t>
            </a:r>
            <a:r>
              <a:rPr lang="en-US" sz="6400" dirty="0"/>
              <a:t>– I like you and want you closer</a:t>
            </a:r>
          </a:p>
          <a:p>
            <a:pPr lvl="2"/>
            <a:r>
              <a:rPr lang="en-US" sz="5600" dirty="0"/>
              <a:t>I’m letting you in</a:t>
            </a:r>
          </a:p>
          <a:p>
            <a:pPr lvl="1"/>
            <a:r>
              <a:rPr lang="en-US" sz="6400" dirty="0"/>
              <a:t>Autonomy – I am pushing you away</a:t>
            </a:r>
          </a:p>
          <a:p>
            <a:pPr lvl="2"/>
            <a:r>
              <a:rPr lang="en-US" sz="5600" dirty="0"/>
              <a:t>I’m keeping you </a:t>
            </a:r>
            <a:r>
              <a:rPr lang="en-US" sz="5600" dirty="0" smtClean="0"/>
              <a:t>out</a:t>
            </a:r>
          </a:p>
          <a:p>
            <a:r>
              <a:rPr lang="en-US" sz="6400" dirty="0" smtClean="0"/>
              <a:t>The plot:</a:t>
            </a:r>
          </a:p>
          <a:p>
            <a:pPr lvl="1"/>
            <a:r>
              <a:rPr lang="en-US" sz="6400" dirty="0"/>
              <a:t>I like people who like me: If you are more close than I am, my closeness goes up</a:t>
            </a:r>
          </a:p>
          <a:p>
            <a:pPr lvl="1"/>
            <a:r>
              <a:rPr lang="en-US" sz="6400" dirty="0"/>
              <a:t>I’m </a:t>
            </a:r>
            <a:r>
              <a:rPr lang="en-US" sz="6400" dirty="0" smtClean="0"/>
              <a:t>uncomfortable </a:t>
            </a:r>
            <a:r>
              <a:rPr lang="en-US" sz="6400" dirty="0"/>
              <a:t>with people who </a:t>
            </a:r>
            <a:r>
              <a:rPr lang="en-US" sz="6400" dirty="0" smtClean="0"/>
              <a:t>crowd me: </a:t>
            </a:r>
            <a:r>
              <a:rPr lang="en-US" sz="6400" dirty="0"/>
              <a:t>If you are </a:t>
            </a:r>
            <a:r>
              <a:rPr lang="en-US" sz="6400" dirty="0" smtClean="0"/>
              <a:t>less autonomous </a:t>
            </a:r>
            <a:r>
              <a:rPr lang="en-US" sz="6400" dirty="0"/>
              <a:t>than I am, my autonomy </a:t>
            </a:r>
            <a:r>
              <a:rPr lang="en-US" sz="6400" dirty="0" smtClean="0"/>
              <a:t>goes up</a:t>
            </a:r>
          </a:p>
          <a:p>
            <a:pPr marL="457200" lvl="1" indent="0">
              <a:buNone/>
            </a:pPr>
            <a:endParaRPr lang="en-US" sz="6400" dirty="0" smtClean="0"/>
          </a:p>
          <a:p>
            <a:r>
              <a:rPr lang="en-US" sz="6400" dirty="0" smtClean="0"/>
              <a:t>The grammar:</a:t>
            </a:r>
          </a:p>
          <a:p>
            <a:pPr lvl="1"/>
            <a:r>
              <a:rPr lang="en-US" sz="6400" dirty="0" smtClean="0"/>
              <a:t>Simplistically: </a:t>
            </a:r>
          </a:p>
          <a:p>
            <a:pPr lvl="2"/>
            <a:r>
              <a:rPr lang="en-US" sz="5600" dirty="0" smtClean="0"/>
              <a:t>Autonomy: (</a:t>
            </a:r>
            <a:r>
              <a:rPr lang="en-US" sz="5600" dirty="0"/>
              <a:t>me-them)*.</a:t>
            </a:r>
            <a:r>
              <a:rPr lang="en-US" sz="5600" dirty="0" smtClean="0"/>
              <a:t>01</a:t>
            </a:r>
          </a:p>
          <a:p>
            <a:pPr lvl="2"/>
            <a:r>
              <a:rPr lang="en-US" sz="5600" dirty="0"/>
              <a:t>Closeness up: (me-them)*-.</a:t>
            </a:r>
            <a:r>
              <a:rPr lang="en-US" sz="5600" dirty="0" smtClean="0"/>
              <a:t>01</a:t>
            </a:r>
          </a:p>
          <a:p>
            <a:pPr lvl="1"/>
            <a:r>
              <a:rPr lang="en-US" sz="6400" dirty="0" smtClean="0"/>
              <a:t>Somewhat more nuanced: </a:t>
            </a:r>
          </a:p>
          <a:p>
            <a:pPr lvl="2"/>
            <a:r>
              <a:rPr lang="en-US" sz="5600" dirty="0"/>
              <a:t>Autonomy: (Autonomy-</a:t>
            </a:r>
            <a:r>
              <a:rPr lang="en-US" sz="5600" dirty="0" err="1"/>
              <a:t>Part_Auton</a:t>
            </a:r>
            <a:r>
              <a:rPr lang="en-US" sz="5600" dirty="0"/>
              <a:t>)*.01+(Closeness-</a:t>
            </a:r>
            <a:r>
              <a:rPr lang="en-US" sz="5600" dirty="0" err="1"/>
              <a:t>Part_Close</a:t>
            </a:r>
            <a:r>
              <a:rPr lang="en-US" sz="5600" dirty="0"/>
              <a:t>)*-.005-.5</a:t>
            </a:r>
            <a:endParaRPr lang="en-US" sz="5600" dirty="0" smtClean="0"/>
          </a:p>
          <a:p>
            <a:pPr lvl="2"/>
            <a:r>
              <a:rPr lang="en-US" sz="5600" dirty="0" smtClean="0"/>
              <a:t>Closeness: (</a:t>
            </a:r>
            <a:r>
              <a:rPr lang="en-US" sz="5600" dirty="0"/>
              <a:t>Closeness-</a:t>
            </a:r>
            <a:r>
              <a:rPr lang="en-US" sz="5600" dirty="0" err="1"/>
              <a:t>Part_Close</a:t>
            </a:r>
            <a:r>
              <a:rPr lang="en-US" sz="5600" dirty="0"/>
              <a:t>)*-.01+(Autonomy-</a:t>
            </a:r>
            <a:r>
              <a:rPr lang="en-US" sz="5600" dirty="0" err="1"/>
              <a:t>Part_Auton</a:t>
            </a:r>
            <a:r>
              <a:rPr lang="en-US" sz="5600" dirty="0"/>
              <a:t>)*-.005+.5</a:t>
            </a:r>
            <a:endParaRPr lang="en-US" sz="5600" dirty="0"/>
          </a:p>
          <a:p>
            <a:pPr lvl="1"/>
            <a:endParaRPr lang="en-US" dirty="0" smtClean="0"/>
          </a:p>
          <a:p>
            <a:endParaRPr lang="en-US" dirty="0" smtClean="0"/>
          </a:p>
          <a:p>
            <a:endParaRPr lang="en-US" dirty="0"/>
          </a:p>
        </p:txBody>
      </p:sp>
      <p:sp>
        <p:nvSpPr>
          <p:cNvPr id="9" name="Explosion 1 8"/>
          <p:cNvSpPr/>
          <p:nvPr/>
        </p:nvSpPr>
        <p:spPr>
          <a:xfrm>
            <a:off x="533400" y="1981200"/>
            <a:ext cx="4114800" cy="373380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It’s called a ‘dynamic systems’ model because it changes over time</a:t>
            </a:r>
            <a:endParaRPr lang="en-US" dirty="0"/>
          </a:p>
        </p:txBody>
      </p:sp>
    </p:spTree>
    <p:extLst>
      <p:ext uri="{BB962C8B-B14F-4D97-AF65-F5344CB8AC3E}">
        <p14:creationId xmlns:p14="http://schemas.microsoft.com/office/powerpoint/2010/main" val="32269525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r>
              <a:rPr lang="en-US" sz="4000" dirty="0"/>
              <a:t>Playing with Toy Models: </a:t>
            </a:r>
            <a:r>
              <a:rPr lang="en-US" sz="4000" dirty="0" smtClean="0"/>
              <a:t>Relationships</a:t>
            </a:r>
            <a:r>
              <a:rPr lang="en-US" dirty="0"/>
              <a:t/>
            </a:r>
            <a:br>
              <a:rPr lang="en-US" dirty="0"/>
            </a:br>
            <a:r>
              <a:rPr lang="en-US" sz="2000" dirty="0"/>
              <a:t>http://</a:t>
            </a:r>
            <a:r>
              <a:rPr lang="en-US" sz="2000" dirty="0" err="1"/>
              <a:t>nova.oberlin.edu</a:t>
            </a:r>
            <a:r>
              <a:rPr lang="en-US" sz="2000" dirty="0"/>
              <a:t>/</a:t>
            </a:r>
            <a:r>
              <a:rPr lang="en-US" sz="2000" dirty="0" err="1"/>
              <a:t>novaol</a:t>
            </a:r>
            <a:r>
              <a:rPr lang="en-US" sz="2000" dirty="0"/>
              <a:t>/</a:t>
            </a:r>
            <a:r>
              <a:rPr lang="en-US" sz="2000" dirty="0" err="1"/>
              <a:t>nancy</a:t>
            </a:r>
            <a:r>
              <a:rPr lang="en-US" sz="2000" dirty="0"/>
              <a:t>/Individual_Attachment_2t</a:t>
            </a:r>
            <a:r>
              <a:rPr lang="en-US" sz="2000" dirty="0" smtClean="0"/>
              <a:t>/Individual </a:t>
            </a:r>
            <a:r>
              <a:rPr lang="en-US" sz="2000" dirty="0"/>
              <a:t>Model 2t</a:t>
            </a:r>
            <a:endParaRPr lang="en-US" sz="2200" dirty="0"/>
          </a:p>
        </p:txBody>
      </p:sp>
      <p:pic>
        <p:nvPicPr>
          <p:cNvPr id="4" name="Content Placeholder 3" descr="Screen Shot 2015-11-09 at 11.36.00 PM.png"/>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t="-30338" b="-30338"/>
          <a:stretch>
            <a:fillRect/>
          </a:stretch>
        </p:blipFill>
        <p:spPr>
          <a:xfrm>
            <a:off x="457200" y="1600200"/>
            <a:ext cx="4038600" cy="4525963"/>
          </a:xfrm>
        </p:spPr>
      </p:pic>
      <p:sp>
        <p:nvSpPr>
          <p:cNvPr id="8" name="Content Placeholder 7"/>
          <p:cNvSpPr>
            <a:spLocks noGrp="1"/>
          </p:cNvSpPr>
          <p:nvPr>
            <p:ph sz="half" idx="2"/>
          </p:nvPr>
        </p:nvSpPr>
        <p:spPr/>
        <p:txBody>
          <a:bodyPr>
            <a:normAutofit/>
          </a:bodyPr>
          <a:lstStyle/>
          <a:p>
            <a:pPr lvl="1"/>
            <a:endParaRPr lang="en-US" dirty="0" smtClean="0"/>
          </a:p>
          <a:p>
            <a:endParaRPr lang="en-US" dirty="0" smtClean="0"/>
          </a:p>
          <a:p>
            <a:endParaRPr lang="en-US" dirty="0"/>
          </a:p>
        </p:txBody>
      </p:sp>
      <p:sp>
        <p:nvSpPr>
          <p:cNvPr id="10" name="Content Placeholder 7"/>
          <p:cNvSpPr txBox="1">
            <a:spLocks/>
          </p:cNvSpPr>
          <p:nvPr/>
        </p:nvSpPr>
        <p:spPr>
          <a:xfrm>
            <a:off x="4267200" y="1371600"/>
            <a:ext cx="4495800" cy="5334000"/>
          </a:xfrm>
          <a:prstGeom prst="rect">
            <a:avLst/>
          </a:prstGeom>
          <a:solidFill>
            <a:schemeClr val="bg1">
              <a:lumMod val="8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Individual reacting to ‘partner’: 4 variables</a:t>
            </a:r>
          </a:p>
          <a:p>
            <a:r>
              <a:rPr lang="en-US" dirty="0" smtClean="0"/>
              <a:t>Blue: Closeness</a:t>
            </a:r>
          </a:p>
          <a:p>
            <a:r>
              <a:rPr lang="en-US" dirty="0" smtClean="0"/>
              <a:t>Red: Autonomy</a:t>
            </a:r>
          </a:p>
          <a:p>
            <a:r>
              <a:rPr lang="en-US" dirty="0" smtClean="0"/>
              <a:t>Four pure types:</a:t>
            </a:r>
          </a:p>
          <a:p>
            <a:pPr lvl="1"/>
            <a:r>
              <a:rPr lang="en-US" dirty="0" smtClean="0"/>
              <a:t>Hi/lo closeness and autonomy</a:t>
            </a:r>
          </a:p>
          <a:p>
            <a:r>
              <a:rPr lang="en-US" dirty="0" smtClean="0"/>
              <a:t>Pick one and play with model: What kind of partner produces positive/negative trajectories?</a:t>
            </a:r>
          </a:p>
          <a:p>
            <a:endParaRPr lang="en-US" dirty="0" smtClean="0"/>
          </a:p>
          <a:p>
            <a:endParaRPr lang="en-US" dirty="0"/>
          </a:p>
        </p:txBody>
      </p:sp>
    </p:spTree>
    <p:extLst>
      <p:ext uri="{BB962C8B-B14F-4D97-AF65-F5344CB8AC3E}">
        <p14:creationId xmlns:p14="http://schemas.microsoft.com/office/powerpoint/2010/main" val="216851519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960438"/>
          </a:xfrm>
        </p:spPr>
        <p:txBody>
          <a:bodyPr>
            <a:normAutofit fontScale="90000"/>
          </a:bodyPr>
          <a:lstStyle/>
          <a:p>
            <a:r>
              <a:rPr lang="en-US" dirty="0" smtClean="0"/>
              <a:t/>
            </a:r>
            <a:r>
              <a:rPr lang="en-US" sz="4000" dirty="0"/>
              <a:t>Playing with Toy Models: </a:t>
            </a:r>
            <a:r>
              <a:rPr lang="en-US" sz="4000" dirty="0" smtClean="0"/>
              <a:t>DYADIC Relationships</a:t>
            </a:r>
            <a:r>
              <a:rPr lang="en-US" dirty="0"/>
              <a:t/>
            </a:r>
            <a:br>
              <a:rPr lang="en-US" dirty="0"/>
            </a:br>
            <a:r>
              <a:rPr lang="en-US" sz="2000" dirty="0"/>
              <a:t>http://</a:t>
            </a:r>
            <a:r>
              <a:rPr lang="en-US" sz="2000" dirty="0" err="1"/>
              <a:t>nova.oberlin.edu</a:t>
            </a:r>
            <a:r>
              <a:rPr lang="en-US" sz="2000" dirty="0"/>
              <a:t>/</a:t>
            </a:r>
            <a:r>
              <a:rPr lang="en-US" sz="2000" dirty="0" err="1"/>
              <a:t>novaol</a:t>
            </a:r>
            <a:r>
              <a:rPr lang="en-US" sz="2000" dirty="0"/>
              <a:t>/</a:t>
            </a:r>
            <a:r>
              <a:rPr lang="en-US" sz="2000" dirty="0" err="1"/>
              <a:t>nancy</a:t>
            </a:r>
            <a:r>
              <a:rPr lang="en-US" sz="2000" dirty="0"/>
              <a:t>/Dyad_model_5/</a:t>
            </a:r>
            <a:endParaRPr lang="en-US" sz="2200" dirty="0"/>
          </a:p>
        </p:txBody>
      </p:sp>
      <p:sp>
        <p:nvSpPr>
          <p:cNvPr id="3" name="Content Placeholder 2"/>
          <p:cNvSpPr>
            <a:spLocks noGrp="1"/>
          </p:cNvSpPr>
          <p:nvPr>
            <p:ph sz="half" idx="2"/>
          </p:nvPr>
        </p:nvSpPr>
        <p:spPr>
          <a:xfrm>
            <a:off x="4648200" y="1600200"/>
            <a:ext cx="4038600" cy="4525963"/>
          </a:xfrm>
        </p:spPr>
        <p:txBody>
          <a:bodyPr>
            <a:normAutofit lnSpcReduction="10000"/>
          </a:bodyPr>
          <a:lstStyle/>
          <a:p>
            <a:r>
              <a:rPr lang="en-US" dirty="0" smtClean="0"/>
              <a:t>Much more complex model:</a:t>
            </a:r>
          </a:p>
          <a:p>
            <a:pPr lvl="1"/>
            <a:r>
              <a:rPr lang="en-US" dirty="0" smtClean="0"/>
              <a:t>Ideal comfort/autonomy, which changes with time</a:t>
            </a:r>
          </a:p>
          <a:p>
            <a:pPr lvl="1"/>
            <a:r>
              <a:rPr lang="en-US" dirty="0" smtClean="0"/>
              <a:t>Current c/a, which changes dependent on initial, partner</a:t>
            </a:r>
          </a:p>
          <a:p>
            <a:pPr lvl="1"/>
            <a:r>
              <a:rPr lang="en-US" dirty="0" smtClean="0"/>
              <a:t>Relationship satisfaction, which varies with distance of current with ideal</a:t>
            </a:r>
            <a:endParaRPr lang="en-US" dirty="0"/>
          </a:p>
        </p:txBody>
      </p:sp>
      <p:pic>
        <p:nvPicPr>
          <p:cNvPr id="6" name="Content Placeholder 5" descr="Screen Shot 2015-11-09 at 11.58.29 PM.png"/>
          <p:cNvPicPr>
            <a:picLocks noGrp="1" noChangeAspect="1"/>
          </p:cNvPicPr>
          <p:nvPr>
            <p:ph sz="half" idx="1"/>
          </p:nvPr>
        </p:nvPicPr>
        <p:blipFill>
          <a:blip r:embed="rId3">
            <a:extLst>
              <a:ext uri="{28A0092B-C50C-407E-A947-70E740481C1C}">
                <a14:useLocalDpi xmlns:a14="http://schemas.microsoft.com/office/drawing/2010/main" val="0"/>
              </a:ext>
            </a:extLst>
          </a:blip>
          <a:srcRect t="5153" b="5153"/>
          <a:stretch>
            <a:fillRect/>
          </a:stretch>
        </p:blipFill>
        <p:spPr/>
      </p:pic>
    </p:spTree>
    <p:extLst>
      <p:ext uri="{BB962C8B-B14F-4D97-AF65-F5344CB8AC3E}">
        <p14:creationId xmlns:p14="http://schemas.microsoft.com/office/powerpoint/2010/main" val="1074819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960438"/>
          </a:xfrm>
        </p:spPr>
        <p:txBody>
          <a:bodyPr>
            <a:normAutofit fontScale="90000"/>
          </a:bodyPr>
          <a:lstStyle/>
          <a:p>
            <a:r>
              <a:rPr lang="en-US" dirty="0" smtClean="0"/>
              <a:t/>
            </a:r>
            <a:r>
              <a:rPr lang="en-US" sz="4000" dirty="0"/>
              <a:t>Playing with Toy Models: </a:t>
            </a:r>
            <a:r>
              <a:rPr lang="en-US" sz="4000" dirty="0" smtClean="0"/>
              <a:t>DYADIC Relationships</a:t>
            </a:r>
            <a:r>
              <a:rPr lang="en-US" dirty="0"/>
              <a:t/>
            </a:r>
            <a:br>
              <a:rPr lang="en-US" dirty="0"/>
            </a:br>
            <a:r>
              <a:rPr lang="en-US" sz="2000" dirty="0"/>
              <a:t>http://</a:t>
            </a:r>
            <a:r>
              <a:rPr lang="en-US" sz="2000" dirty="0" err="1"/>
              <a:t>nova.oberlin.edu</a:t>
            </a:r>
            <a:r>
              <a:rPr lang="en-US" sz="2000" dirty="0"/>
              <a:t>/</a:t>
            </a:r>
            <a:r>
              <a:rPr lang="en-US" sz="2000" dirty="0" err="1"/>
              <a:t>novaol</a:t>
            </a:r>
            <a:r>
              <a:rPr lang="en-US" sz="2000" dirty="0"/>
              <a:t>/</a:t>
            </a:r>
            <a:r>
              <a:rPr lang="en-US" sz="2000" dirty="0" err="1"/>
              <a:t>nancy</a:t>
            </a:r>
            <a:r>
              <a:rPr lang="en-US" sz="2000" dirty="0"/>
              <a:t>/Dyad_model_5/</a:t>
            </a:r>
            <a:endParaRPr lang="en-US" sz="2200" dirty="0"/>
          </a:p>
        </p:txBody>
      </p:sp>
      <p:pic>
        <p:nvPicPr>
          <p:cNvPr id="4" name="Content Placeholder 3" descr="Screen Shot 2015-11-09 at 11.59.01 PM.png"/>
          <p:cNvPicPr>
            <a:picLocks noGrp="1" noChangeAspect="1"/>
          </p:cNvPicPr>
          <p:nvPr>
            <p:ph sz="half" idx="2"/>
          </p:nvPr>
        </p:nvPicPr>
        <p:blipFill>
          <a:blip r:embed="rId3">
            <a:extLst>
              <a:ext uri="{28A0092B-C50C-407E-A947-70E740481C1C}">
                <a14:useLocalDpi xmlns:a14="http://schemas.microsoft.com/office/drawing/2010/main" val="0"/>
              </a:ext>
            </a:extLst>
          </a:blip>
          <a:srcRect l="-19232" r="-19232"/>
          <a:stretch>
            <a:fillRect/>
          </a:stretch>
        </p:blipFill>
        <p:spPr>
          <a:xfrm>
            <a:off x="4648200" y="1600200"/>
            <a:ext cx="4038600" cy="4525963"/>
          </a:xfrm>
        </p:spPr>
      </p:pic>
      <p:pic>
        <p:nvPicPr>
          <p:cNvPr id="6" name="Content Placeholder 5" descr="Screen Shot 2015-11-09 at 11.58.29 PM.png"/>
          <p:cNvPicPr>
            <a:picLocks noGrp="1" noChangeAspect="1"/>
          </p:cNvPicPr>
          <p:nvPr>
            <p:ph sz="half" idx="1"/>
          </p:nvPr>
        </p:nvPicPr>
        <p:blipFill>
          <a:blip r:embed="rId4">
            <a:extLst>
              <a:ext uri="{28A0092B-C50C-407E-A947-70E740481C1C}">
                <a14:useLocalDpi xmlns:a14="http://schemas.microsoft.com/office/drawing/2010/main" val="0"/>
              </a:ext>
            </a:extLst>
          </a:blip>
          <a:srcRect t="5153" b="5153"/>
          <a:stretch>
            <a:fillRect/>
          </a:stretch>
        </p:blipFill>
        <p:spPr/>
      </p:pic>
      <p:sp>
        <p:nvSpPr>
          <p:cNvPr id="16" name="Freeform 15"/>
          <p:cNvSpPr/>
          <p:nvPr/>
        </p:nvSpPr>
        <p:spPr>
          <a:xfrm>
            <a:off x="4191000" y="838200"/>
            <a:ext cx="2743200" cy="1981200"/>
          </a:xfrm>
          <a:custGeom>
            <a:avLst/>
            <a:gdLst>
              <a:gd name="connsiteX0" fmla="*/ 2883647 w 2883647"/>
              <a:gd name="connsiteY0" fmla="*/ 1257501 h 1257501"/>
              <a:gd name="connsiteX1" fmla="*/ 1524000 w 2883647"/>
              <a:gd name="connsiteY1" fmla="*/ 2443 h 1257501"/>
              <a:gd name="connsiteX2" fmla="*/ 0 w 2883647"/>
              <a:gd name="connsiteY2" fmla="*/ 913854 h 1257501"/>
              <a:gd name="connsiteX3" fmla="*/ 0 w 2883647"/>
              <a:gd name="connsiteY3" fmla="*/ 913854 h 1257501"/>
              <a:gd name="connsiteX4" fmla="*/ 0 w 2883647"/>
              <a:gd name="connsiteY4" fmla="*/ 883972 h 1257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647" h="1257501">
                <a:moveTo>
                  <a:pt x="2883647" y="1257501"/>
                </a:moveTo>
                <a:cubicBezTo>
                  <a:pt x="2444127" y="658609"/>
                  <a:pt x="2004608" y="59717"/>
                  <a:pt x="1524000" y="2443"/>
                </a:cubicBezTo>
                <a:cubicBezTo>
                  <a:pt x="1043392" y="-54832"/>
                  <a:pt x="0" y="913854"/>
                  <a:pt x="0" y="913854"/>
                </a:cubicBezTo>
                <a:lnTo>
                  <a:pt x="0" y="913854"/>
                </a:lnTo>
                <a:lnTo>
                  <a:pt x="0" y="883972"/>
                </a:lnTo>
              </a:path>
            </a:pathLst>
          </a:custGeom>
          <a:ln w="53975">
            <a:solidFill>
              <a:srgbClr val="FF0000"/>
            </a:solidFill>
            <a:head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Connector 16"/>
          <p:cNvSpPr/>
          <p:nvPr/>
        </p:nvSpPr>
        <p:spPr>
          <a:xfrm>
            <a:off x="457200" y="1295400"/>
            <a:ext cx="4191000" cy="5410200"/>
          </a:xfrm>
          <a:prstGeom prst="flowChartConnector">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0771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960438"/>
          </a:xfrm>
        </p:spPr>
        <p:txBody>
          <a:bodyPr>
            <a:normAutofit fontScale="90000"/>
          </a:bodyPr>
          <a:lstStyle/>
          <a:p>
            <a:r>
              <a:rPr lang="en-US" dirty="0" smtClean="0"/>
              <a:t/>
            </a:r>
            <a:r>
              <a:rPr lang="en-US" sz="4000" dirty="0"/>
              <a:t>Playing with Toy Models: </a:t>
            </a:r>
            <a:r>
              <a:rPr lang="en-US" sz="4000" dirty="0" smtClean="0"/>
              <a:t>DYADIC Relationships</a:t>
            </a:r>
            <a:r>
              <a:rPr lang="en-US" dirty="0"/>
              <a:t/>
            </a:r>
            <a:br>
              <a:rPr lang="en-US" dirty="0"/>
            </a:br>
            <a:r>
              <a:rPr lang="en-US" sz="2000" dirty="0"/>
              <a:t>http://</a:t>
            </a:r>
            <a:r>
              <a:rPr lang="en-US" sz="2000" dirty="0" err="1"/>
              <a:t>nova.oberlin.edu</a:t>
            </a:r>
            <a:r>
              <a:rPr lang="en-US" sz="2000" dirty="0"/>
              <a:t>/</a:t>
            </a:r>
            <a:r>
              <a:rPr lang="en-US" sz="2000" dirty="0" err="1"/>
              <a:t>novaol</a:t>
            </a:r>
            <a:r>
              <a:rPr lang="en-US" sz="2000" dirty="0"/>
              <a:t>/</a:t>
            </a:r>
            <a:r>
              <a:rPr lang="en-US" sz="2000" dirty="0" err="1"/>
              <a:t>nancy</a:t>
            </a:r>
            <a:r>
              <a:rPr lang="en-US" sz="2000" dirty="0"/>
              <a:t>/Dyad_model_5/</a:t>
            </a:r>
            <a:endParaRPr lang="en-US" sz="2200" dirty="0"/>
          </a:p>
        </p:txBody>
      </p:sp>
      <p:sp>
        <p:nvSpPr>
          <p:cNvPr id="8" name="Content Placeholder 7"/>
          <p:cNvSpPr>
            <a:spLocks noGrp="1"/>
          </p:cNvSpPr>
          <p:nvPr>
            <p:ph sz="half" idx="2"/>
          </p:nvPr>
        </p:nvSpPr>
        <p:spPr>
          <a:xfrm>
            <a:off x="4267200" y="1524000"/>
            <a:ext cx="4495800" cy="5181600"/>
          </a:xfrm>
          <a:solidFill>
            <a:schemeClr val="bg1">
              <a:lumMod val="85000"/>
            </a:schemeClr>
          </a:solidFill>
        </p:spPr>
        <p:txBody>
          <a:bodyPr>
            <a:normAutofit/>
          </a:bodyPr>
          <a:lstStyle/>
          <a:p>
            <a:r>
              <a:rPr lang="en-US" dirty="0" smtClean="0"/>
              <a:t>Poor labels: Infer from initial levels</a:t>
            </a:r>
          </a:p>
          <a:p>
            <a:r>
              <a:rPr lang="en-US" dirty="0" smtClean="0"/>
              <a:t>Graphs:</a:t>
            </a:r>
          </a:p>
          <a:p>
            <a:pPr lvl="1"/>
            <a:r>
              <a:rPr lang="en-US" dirty="0" smtClean="0"/>
              <a:t>Dyad (Autonomy/Closeness/Satisfaction of both partners)</a:t>
            </a:r>
          </a:p>
          <a:p>
            <a:pPr lvl="1"/>
            <a:r>
              <a:rPr lang="en-US" dirty="0" smtClean="0"/>
              <a:t>Each partner separately</a:t>
            </a:r>
          </a:p>
          <a:p>
            <a:endParaRPr lang="en-US" dirty="0" smtClean="0"/>
          </a:p>
          <a:p>
            <a:r>
              <a:rPr lang="en-US" dirty="0" smtClean="0"/>
              <a:t>Can you find happy pairings?</a:t>
            </a:r>
          </a:p>
          <a:p>
            <a:pPr lvl="1"/>
            <a:endParaRPr lang="en-US" dirty="0" smtClean="0"/>
          </a:p>
          <a:p>
            <a:endParaRPr lang="en-US" dirty="0" smtClean="0"/>
          </a:p>
          <a:p>
            <a:endParaRPr lang="en-US" dirty="0"/>
          </a:p>
        </p:txBody>
      </p:sp>
      <p:pic>
        <p:nvPicPr>
          <p:cNvPr id="4" name="Content Placeholder 3" descr="Screen Shot 2015-11-09 at 11.54.26 PM.png"/>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l="2668" r="2668"/>
          <a:stretch>
            <a:fillRect/>
          </a:stretch>
        </p:blipFill>
        <p:spPr>
          <a:xfrm>
            <a:off x="228600" y="1524000"/>
            <a:ext cx="4038600" cy="4525963"/>
          </a:xfrm>
        </p:spPr>
      </p:pic>
      <p:sp>
        <p:nvSpPr>
          <p:cNvPr id="10" name="Explosion 1 9"/>
          <p:cNvSpPr/>
          <p:nvPr/>
        </p:nvSpPr>
        <p:spPr>
          <a:xfrm>
            <a:off x="4572000" y="1905000"/>
            <a:ext cx="4114800" cy="373380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What do you notice about these graphs???</a:t>
            </a:r>
          </a:p>
          <a:p>
            <a:pPr algn="ctr"/>
            <a:r>
              <a:rPr lang="en-US" dirty="0" smtClean="0"/>
              <a:t>Why?</a:t>
            </a:r>
            <a:endParaRPr lang="en-US" dirty="0"/>
          </a:p>
        </p:txBody>
      </p:sp>
    </p:spTree>
    <p:extLst>
      <p:ext uri="{BB962C8B-B14F-4D97-AF65-F5344CB8AC3E}">
        <p14:creationId xmlns:p14="http://schemas.microsoft.com/office/powerpoint/2010/main" val="37507030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Not a model dyad, but a model world</a:t>
            </a:r>
            <a:endParaRPr lang="en-US" dirty="0"/>
          </a:p>
        </p:txBody>
      </p:sp>
      <p:pic>
        <p:nvPicPr>
          <p:cNvPr id="5" name="Content Placeholder 4" descr="Marriage_Market.jpg"/>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t="-6034" b="-6034"/>
          <a:stretch>
            <a:fillRect/>
          </a:stretch>
        </p:blipFill>
        <p:spPr>
          <a:xfrm>
            <a:off x="609600" y="990600"/>
            <a:ext cx="4038600" cy="4525963"/>
          </a:xfrm>
        </p:spPr>
      </p:pic>
      <p:sp>
        <p:nvSpPr>
          <p:cNvPr id="4" name="Content Placeholder 3"/>
          <p:cNvSpPr>
            <a:spLocks noGrp="1"/>
          </p:cNvSpPr>
          <p:nvPr>
            <p:ph sz="half" idx="2"/>
          </p:nvPr>
        </p:nvSpPr>
        <p:spPr>
          <a:xfrm>
            <a:off x="4572000" y="1295400"/>
            <a:ext cx="4038600" cy="4525963"/>
          </a:xfrm>
        </p:spPr>
        <p:txBody>
          <a:bodyPr>
            <a:normAutofit fontScale="92500" lnSpcReduction="10000"/>
          </a:bodyPr>
          <a:lstStyle/>
          <a:p>
            <a:r>
              <a:rPr lang="en-US" dirty="0" smtClean="0"/>
              <a:t>This world is populated by 1000 people</a:t>
            </a:r>
          </a:p>
          <a:p>
            <a:r>
              <a:rPr lang="en-US" dirty="0" smtClean="0"/>
              <a:t>They are anxious, avoidant, or secure</a:t>
            </a:r>
          </a:p>
          <a:p>
            <a:r>
              <a:rPr lang="en-US" dirty="0" smtClean="0"/>
              <a:t>They randomly meet, they stay together until one gets unhappy, then they break up, recover, and find a new partner</a:t>
            </a:r>
          </a:p>
          <a:p>
            <a:r>
              <a:rPr lang="en-US" dirty="0" smtClean="0"/>
              <a:t>What does this world look like?</a:t>
            </a:r>
            <a:endParaRPr lang="en-US" dirty="0"/>
          </a:p>
        </p:txBody>
      </p:sp>
    </p:spTree>
    <p:extLst>
      <p:ext uri="{BB962C8B-B14F-4D97-AF65-F5344CB8AC3E}">
        <p14:creationId xmlns:p14="http://schemas.microsoft.com/office/powerpoint/2010/main" val="418513974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Toys: Marriage Market</a:t>
            </a:r>
            <a:endParaRPr lang="en-US" dirty="0"/>
          </a:p>
        </p:txBody>
      </p:sp>
      <p:pic>
        <p:nvPicPr>
          <p:cNvPr id="7" name="Content Placeholder 6" descr="Screen Shot 2015-11-10 at 12.27.36 AM.png"/>
          <p:cNvPicPr>
            <a:picLocks noGrp="1" noChangeAspect="1"/>
          </p:cNvPicPr>
          <p:nvPr>
            <p:ph sz="half" idx="1"/>
          </p:nvPr>
        </p:nvPicPr>
        <p:blipFill>
          <a:blip r:embed="rId2">
            <a:extLst>
              <a:ext uri="{28A0092B-C50C-407E-A947-70E740481C1C}">
                <a14:useLocalDpi xmlns:a14="http://schemas.microsoft.com/office/drawing/2010/main" val="0"/>
              </a:ext>
            </a:extLst>
          </a:blip>
          <a:srcRect t="-49829" b="-49829"/>
          <a:stretch>
            <a:fillRect/>
          </a:stretch>
        </p:blipFill>
        <p:spPr>
          <a:xfrm>
            <a:off x="228600" y="228600"/>
            <a:ext cx="4800600" cy="5379918"/>
          </a:xfrm>
        </p:spPr>
      </p:pic>
      <p:pic>
        <p:nvPicPr>
          <p:cNvPr id="8" name="Content Placeholder 7" descr="Screen Shot 2015-11-10 at 12.27.56 AM.png"/>
          <p:cNvPicPr>
            <a:picLocks noGrp="1" noChangeAspect="1"/>
          </p:cNvPicPr>
          <p:nvPr>
            <p:ph sz="half" idx="2"/>
          </p:nvPr>
        </p:nvPicPr>
        <p:blipFill>
          <a:blip r:embed="rId3">
            <a:extLst>
              <a:ext uri="{28A0092B-C50C-407E-A947-70E740481C1C}">
                <a14:useLocalDpi xmlns:a14="http://schemas.microsoft.com/office/drawing/2010/main" val="0"/>
              </a:ext>
            </a:extLst>
          </a:blip>
          <a:srcRect t="-47003" b="-47003"/>
          <a:stretch>
            <a:fillRect/>
          </a:stretch>
        </p:blipFill>
        <p:spPr>
          <a:xfrm>
            <a:off x="4572000" y="2362200"/>
            <a:ext cx="4572000" cy="5123732"/>
          </a:xfrm>
        </p:spPr>
      </p:pic>
      <p:sp>
        <p:nvSpPr>
          <p:cNvPr id="9" name="TextBox 8"/>
          <p:cNvSpPr txBox="1"/>
          <p:nvPr/>
        </p:nvSpPr>
        <p:spPr>
          <a:xfrm>
            <a:off x="5410200" y="1828800"/>
            <a:ext cx="3493264" cy="1676400"/>
          </a:xfrm>
          <a:prstGeom prst="rect">
            <a:avLst/>
          </a:prstGeom>
          <a:noFill/>
        </p:spPr>
        <p:txBody>
          <a:bodyPr wrap="none" rtlCol="0">
            <a:normAutofit/>
          </a:bodyPr>
          <a:lstStyle/>
          <a:p>
            <a:pPr marL="285750" indent="-285750">
              <a:buFont typeface="Arial"/>
              <a:buChar char="•"/>
            </a:pPr>
            <a:r>
              <a:rPr lang="en-US" dirty="0" smtClean="0"/>
              <a:t>Over time v. cumulative pairings</a:t>
            </a:r>
          </a:p>
          <a:p>
            <a:pPr marL="285750" indent="-285750">
              <a:buFont typeface="Arial"/>
              <a:buChar char="•"/>
            </a:pPr>
            <a:r>
              <a:rPr lang="en-US" dirty="0" smtClean="0"/>
              <a:t>The proportion you sample</a:t>
            </a:r>
          </a:p>
          <a:p>
            <a:pPr marL="285750" indent="-285750">
              <a:buFont typeface="Arial"/>
              <a:buChar char="•"/>
            </a:pPr>
            <a:r>
              <a:rPr lang="en-US" dirty="0" smtClean="0"/>
              <a:t>cross-</a:t>
            </a:r>
            <a:r>
              <a:rPr lang="en-US" dirty="0" err="1" smtClean="0"/>
              <a:t>sectionally</a:t>
            </a:r>
            <a:r>
              <a:rPr lang="en-US" dirty="0" smtClean="0"/>
              <a:t> differs from</a:t>
            </a:r>
          </a:p>
          <a:p>
            <a:pPr marL="285750" indent="-285750">
              <a:buFont typeface="Arial"/>
              <a:buChar char="•"/>
            </a:pPr>
            <a:r>
              <a:rPr lang="en-US" dirty="0" smtClean="0"/>
              <a:t>Population (ex: </a:t>
            </a:r>
            <a:r>
              <a:rPr lang="en-US" dirty="0" err="1" smtClean="0"/>
              <a:t>Secure:Avoidant</a:t>
            </a:r>
            <a:r>
              <a:rPr lang="en-US" dirty="0" smtClean="0"/>
              <a:t>)</a:t>
            </a:r>
          </a:p>
          <a:p>
            <a:pPr marL="285750" indent="-285750">
              <a:buFont typeface="Arial"/>
              <a:buChar char="•"/>
            </a:pPr>
            <a:endParaRPr lang="en-US" dirty="0" smtClean="0"/>
          </a:p>
        </p:txBody>
      </p:sp>
      <p:sp>
        <p:nvSpPr>
          <p:cNvPr id="10" name="TextBox 9"/>
          <p:cNvSpPr txBox="1"/>
          <p:nvPr/>
        </p:nvSpPr>
        <p:spPr>
          <a:xfrm>
            <a:off x="533400" y="4419600"/>
            <a:ext cx="3493264" cy="1676400"/>
          </a:xfrm>
          <a:prstGeom prst="rect">
            <a:avLst/>
          </a:prstGeom>
          <a:noFill/>
        </p:spPr>
        <p:txBody>
          <a:bodyPr wrap="none" rtlCol="0">
            <a:normAutofit lnSpcReduction="10000"/>
          </a:bodyPr>
          <a:lstStyle/>
          <a:p>
            <a:pPr marL="285750" indent="-285750">
              <a:buFont typeface="Arial"/>
              <a:buChar char="•"/>
            </a:pPr>
            <a:r>
              <a:rPr lang="en-US" dirty="0" smtClean="0"/>
              <a:t>What are the average number</a:t>
            </a:r>
          </a:p>
          <a:p>
            <a:pPr marL="285750" indent="-285750">
              <a:buFont typeface="Arial"/>
              <a:buChar char="•"/>
            </a:pPr>
            <a:r>
              <a:rPr lang="en-US" dirty="0"/>
              <a:t>o</a:t>
            </a:r>
            <a:r>
              <a:rPr lang="en-US" dirty="0" smtClean="0"/>
              <a:t>f relationships different types</a:t>
            </a:r>
          </a:p>
          <a:p>
            <a:pPr marL="285750" indent="-285750">
              <a:buFont typeface="Arial"/>
              <a:buChar char="•"/>
            </a:pPr>
            <a:r>
              <a:rPr lang="en-US" dirty="0"/>
              <a:t>o</a:t>
            </a:r>
            <a:r>
              <a:rPr lang="en-US" dirty="0" smtClean="0"/>
              <a:t>f people might have in a given time?</a:t>
            </a:r>
          </a:p>
          <a:p>
            <a:pPr marL="285750" indent="-285750">
              <a:buFont typeface="Arial"/>
              <a:buChar char="•"/>
            </a:pPr>
            <a:endParaRPr lang="en-US" dirty="0"/>
          </a:p>
          <a:p>
            <a:pPr marL="285750" indent="-285750">
              <a:buFont typeface="Arial"/>
              <a:buChar char="•"/>
            </a:pPr>
            <a:r>
              <a:rPr lang="en-US" dirty="0" smtClean="0"/>
              <a:t>How long do relationships last for </a:t>
            </a:r>
          </a:p>
          <a:p>
            <a:pPr marL="285750" indent="-285750">
              <a:buFont typeface="Arial"/>
              <a:buChar char="•"/>
            </a:pPr>
            <a:r>
              <a:rPr lang="en-US" dirty="0"/>
              <a:t>d</a:t>
            </a:r>
            <a:r>
              <a:rPr lang="en-US" dirty="0" smtClean="0"/>
              <a:t>ifferent types of people?</a:t>
            </a:r>
          </a:p>
        </p:txBody>
      </p:sp>
    </p:spTree>
    <p:extLst>
      <p:ext uri="{BB962C8B-B14F-4D97-AF65-F5344CB8AC3E}">
        <p14:creationId xmlns:p14="http://schemas.microsoft.com/office/powerpoint/2010/main" val="34699439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Toys to Research</a:t>
            </a:r>
            <a:endParaRPr lang="en-US" dirty="0"/>
          </a:p>
        </p:txBody>
      </p:sp>
      <p:pic>
        <p:nvPicPr>
          <p:cNvPr id="7" name="Content Placeholder 6" descr="Screen Shot 2015-11-10 at 12.27.36 AM.png"/>
          <p:cNvPicPr>
            <a:picLocks noGrp="1" noChangeAspect="1"/>
          </p:cNvPicPr>
          <p:nvPr>
            <p:ph sz="half" idx="1"/>
          </p:nvPr>
        </p:nvPicPr>
        <p:blipFill>
          <a:blip r:embed="rId2">
            <a:extLst>
              <a:ext uri="{28A0092B-C50C-407E-A947-70E740481C1C}">
                <a14:useLocalDpi xmlns:a14="http://schemas.microsoft.com/office/drawing/2010/main" val="0"/>
              </a:ext>
            </a:extLst>
          </a:blip>
          <a:srcRect t="-49829" b="-49829"/>
          <a:stretch>
            <a:fillRect/>
          </a:stretch>
        </p:blipFill>
        <p:spPr>
          <a:xfrm>
            <a:off x="381000" y="304800"/>
            <a:ext cx="3535723" cy="3962400"/>
          </a:xfrm>
        </p:spPr>
      </p:pic>
      <p:pic>
        <p:nvPicPr>
          <p:cNvPr id="8" name="Content Placeholder 7" descr="Screen Shot 2015-11-10 at 12.27.56 AM.png"/>
          <p:cNvPicPr>
            <a:picLocks noGrp="1" noChangeAspect="1"/>
          </p:cNvPicPr>
          <p:nvPr>
            <p:ph sz="half" idx="2"/>
          </p:nvPr>
        </p:nvPicPr>
        <p:blipFill>
          <a:blip r:embed="rId3">
            <a:extLst>
              <a:ext uri="{28A0092B-C50C-407E-A947-70E740481C1C}">
                <a14:useLocalDpi xmlns:a14="http://schemas.microsoft.com/office/drawing/2010/main" val="0"/>
              </a:ext>
            </a:extLst>
          </a:blip>
          <a:srcRect t="-47003" b="-47003"/>
          <a:stretch>
            <a:fillRect/>
          </a:stretch>
        </p:blipFill>
        <p:spPr>
          <a:xfrm>
            <a:off x="5105400" y="2743200"/>
            <a:ext cx="3892053" cy="4361732"/>
          </a:xfrm>
        </p:spPr>
      </p:pic>
      <p:sp>
        <p:nvSpPr>
          <p:cNvPr id="9" name="TextBox 8"/>
          <p:cNvSpPr txBox="1"/>
          <p:nvPr/>
        </p:nvSpPr>
        <p:spPr>
          <a:xfrm>
            <a:off x="4495800" y="1524000"/>
            <a:ext cx="3493264" cy="1676400"/>
          </a:xfrm>
          <a:prstGeom prst="rect">
            <a:avLst/>
          </a:prstGeom>
          <a:noFill/>
        </p:spPr>
        <p:txBody>
          <a:bodyPr wrap="none" rtlCol="0">
            <a:normAutofit lnSpcReduction="10000"/>
          </a:bodyPr>
          <a:lstStyle/>
          <a:p>
            <a:r>
              <a:rPr lang="en-US" dirty="0" smtClean="0"/>
              <a:t>This model was developed by my</a:t>
            </a:r>
          </a:p>
          <a:p>
            <a:r>
              <a:rPr lang="en-US" dirty="0" smtClean="0"/>
              <a:t>undergraduates</a:t>
            </a:r>
            <a:r>
              <a:rPr lang="en-US" dirty="0"/>
              <a:t> </a:t>
            </a:r>
            <a:r>
              <a:rPr lang="en-US" dirty="0" smtClean="0"/>
              <a:t>in an 8 week course.</a:t>
            </a:r>
          </a:p>
          <a:p>
            <a:endParaRPr lang="en-US" dirty="0"/>
          </a:p>
          <a:p>
            <a:r>
              <a:rPr lang="en-US" dirty="0" smtClean="0"/>
              <a:t>Currently deterministic: people paired</a:t>
            </a:r>
          </a:p>
          <a:p>
            <a:r>
              <a:rPr lang="en-US" dirty="0" smtClean="0"/>
              <a:t>Randomly, but each dyad type assumed</a:t>
            </a:r>
          </a:p>
          <a:p>
            <a:r>
              <a:rPr lang="en-US" dirty="0" smtClean="0"/>
              <a:t>to have a known length </a:t>
            </a:r>
          </a:p>
          <a:p>
            <a:endParaRPr lang="en-US" dirty="0"/>
          </a:p>
          <a:p>
            <a:endParaRPr lang="en-US" dirty="0" smtClean="0"/>
          </a:p>
        </p:txBody>
      </p:sp>
      <p:sp>
        <p:nvSpPr>
          <p:cNvPr id="10" name="TextBox 9"/>
          <p:cNvSpPr txBox="1"/>
          <p:nvPr/>
        </p:nvSpPr>
        <p:spPr>
          <a:xfrm>
            <a:off x="457200" y="3352800"/>
            <a:ext cx="3493264" cy="1676400"/>
          </a:xfrm>
          <a:prstGeom prst="rect">
            <a:avLst/>
          </a:prstGeom>
          <a:noFill/>
        </p:spPr>
        <p:txBody>
          <a:bodyPr wrap="none" rtlCol="0">
            <a:noAutofit/>
          </a:bodyPr>
          <a:lstStyle/>
          <a:p>
            <a:r>
              <a:rPr lang="en-US" dirty="0"/>
              <a:t>R</a:t>
            </a:r>
            <a:r>
              <a:rPr lang="en-US" dirty="0" smtClean="0"/>
              <a:t>esearch in progress: </a:t>
            </a:r>
            <a:r>
              <a:rPr lang="en-US" dirty="0"/>
              <a:t>Why do we so often see pairings of Avoidant and Secure partners</a:t>
            </a:r>
            <a:r>
              <a:rPr lang="en-US" dirty="0" smtClean="0"/>
              <a:t>?</a:t>
            </a:r>
          </a:p>
          <a:p>
            <a:endParaRPr lang="en-US" dirty="0"/>
          </a:p>
          <a:p>
            <a:r>
              <a:rPr lang="en-US" dirty="0"/>
              <a:t>R</a:t>
            </a:r>
            <a:r>
              <a:rPr lang="en-US" dirty="0" smtClean="0"/>
              <a:t>efining the dyadic relationship model shown </a:t>
            </a:r>
          </a:p>
          <a:p>
            <a:r>
              <a:rPr lang="en-US" dirty="0" smtClean="0"/>
              <a:t>Previously.  Each type will have a central </a:t>
            </a:r>
          </a:p>
          <a:p>
            <a:r>
              <a:rPr lang="en-US" dirty="0" smtClean="0"/>
              <a:t>tendency that autonomy and closeness vary </a:t>
            </a:r>
          </a:p>
          <a:p>
            <a:r>
              <a:rPr lang="en-US" dirty="0" smtClean="0"/>
              <a:t>Around.  Pairings will occur randomly and run </a:t>
            </a:r>
          </a:p>
          <a:p>
            <a:r>
              <a:rPr lang="en-US" dirty="0"/>
              <a:t>t</a:t>
            </a:r>
            <a:r>
              <a:rPr lang="en-US" dirty="0" smtClean="0"/>
              <a:t>heir course until relationship satisfaction falls</a:t>
            </a:r>
          </a:p>
          <a:p>
            <a:r>
              <a:rPr lang="en-US" dirty="0"/>
              <a:t>b</a:t>
            </a:r>
            <a:r>
              <a:rPr lang="en-US" dirty="0" smtClean="0"/>
              <a:t>elow critical.</a:t>
            </a:r>
          </a:p>
          <a:p>
            <a:endParaRPr lang="en-US" dirty="0"/>
          </a:p>
          <a:p>
            <a:r>
              <a:rPr lang="en-US" dirty="0" smtClean="0"/>
              <a:t>Will match the results of the model to information from the </a:t>
            </a:r>
          </a:p>
          <a:p>
            <a:r>
              <a:rPr lang="en-US" dirty="0"/>
              <a:t>l</a:t>
            </a:r>
            <a:r>
              <a:rPr lang="en-US" dirty="0" smtClean="0"/>
              <a:t>iterature on distributions of attachment pairings in romantic dyads.  </a:t>
            </a:r>
            <a:endParaRPr lang="en-US" dirty="0"/>
          </a:p>
          <a:p>
            <a:endParaRPr lang="en-US" dirty="0" smtClean="0"/>
          </a:p>
        </p:txBody>
      </p:sp>
    </p:spTree>
    <p:extLst>
      <p:ext uri="{BB962C8B-B14F-4D97-AF65-F5344CB8AC3E}">
        <p14:creationId xmlns:p14="http://schemas.microsoft.com/office/powerpoint/2010/main" val="12328565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modeling a research or a </a:t>
            </a:r>
            <a:br>
              <a:rPr lang="en-US" dirty="0" smtClean="0"/>
            </a:br>
            <a:r>
              <a:rPr lang="en-US" dirty="0" smtClean="0"/>
              <a:t>teaching tool?</a:t>
            </a:r>
            <a:endParaRPr lang="en-US" dirty="0"/>
          </a:p>
        </p:txBody>
      </p:sp>
      <p:sp>
        <p:nvSpPr>
          <p:cNvPr id="5" name="Content Placeholder 4"/>
          <p:cNvSpPr>
            <a:spLocks noGrp="1"/>
          </p:cNvSpPr>
          <p:nvPr>
            <p:ph idx="1"/>
          </p:nvPr>
        </p:nvSpPr>
        <p:spPr/>
        <p:txBody>
          <a:bodyPr>
            <a:normAutofit fontScale="70000" lnSpcReduction="20000"/>
          </a:bodyPr>
          <a:lstStyle/>
          <a:p>
            <a:r>
              <a:rPr lang="en-US" dirty="0" smtClean="0"/>
              <a:t>Theory building and refinement</a:t>
            </a:r>
          </a:p>
          <a:p>
            <a:r>
              <a:rPr lang="en-US" dirty="0" smtClean="0"/>
              <a:t>Sensitivity analysis and research design</a:t>
            </a:r>
          </a:p>
          <a:p>
            <a:r>
              <a:rPr lang="en-US" dirty="0" smtClean="0"/>
              <a:t>If your theory were right, what would the data look like?</a:t>
            </a:r>
          </a:p>
          <a:p>
            <a:pPr lvl="1"/>
            <a:r>
              <a:rPr lang="en-US" dirty="0" smtClean="0"/>
              <a:t>Run model iteratively, collect the data, analyze, compare to empirical data.  That is a direct test of model fit.</a:t>
            </a:r>
          </a:p>
          <a:p>
            <a:r>
              <a:rPr lang="en-US" dirty="0" smtClean="0"/>
              <a:t>Test adequacy of standard statistical models to test the theory.</a:t>
            </a:r>
          </a:p>
          <a:p>
            <a:r>
              <a:rPr lang="en-US" dirty="0" smtClean="0"/>
              <a:t>Identify key sub-populations and run models for those groups, using the data generated to better identify subgroups in empirical data</a:t>
            </a:r>
          </a:p>
          <a:p>
            <a:r>
              <a:rPr lang="en-US" dirty="0" smtClean="0"/>
              <a:t>Do person-centered analysis on simulations to help identify different underlying causes that result in the same set of outcomes</a:t>
            </a:r>
          </a:p>
          <a:p>
            <a:r>
              <a:rPr lang="en-US" dirty="0" smtClean="0"/>
              <a:t>Providing support for theories and hypotheses where experiments are impractical:</a:t>
            </a:r>
          </a:p>
        </p:txBody>
      </p:sp>
      <p:sp>
        <p:nvSpPr>
          <p:cNvPr id="6" name="Explosion 1 5"/>
          <p:cNvSpPr/>
          <p:nvPr/>
        </p:nvSpPr>
        <p:spPr>
          <a:xfrm>
            <a:off x="5943600" y="5257800"/>
            <a:ext cx="2133600" cy="1447800"/>
          </a:xfrm>
          <a:prstGeom prst="irregularSeal1">
            <a:avLst/>
          </a:prstGeom>
          <a:solidFill>
            <a:srgbClr val="FF00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YES!</a:t>
            </a:r>
            <a:endParaRPr lang="en-US" dirty="0"/>
          </a:p>
        </p:txBody>
      </p:sp>
    </p:spTree>
    <p:extLst>
      <p:ext uri="{BB962C8B-B14F-4D97-AF65-F5344CB8AC3E}">
        <p14:creationId xmlns:p14="http://schemas.microsoft.com/office/powerpoint/2010/main" val="2125719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
                                        <p:tgtEl>
                                          <p:spTgt spid="6"/>
                                        </p:tgtEl>
                                      </p:cBhvr>
                                    </p:animEffect>
                                    <p:anim calcmode="lin" valueType="num">
                                      <p:cBhvr>
                                        <p:cTn id="8" dur="400" fill="hold"/>
                                        <p:tgtEl>
                                          <p:spTgt spid="6"/>
                                        </p:tgtEl>
                                        <p:attrNameLst>
                                          <p:attrName>ppt_x</p:attrName>
                                        </p:attrNameLst>
                                      </p:cBhvr>
                                      <p:tavLst>
                                        <p:tav tm="0">
                                          <p:val>
                                            <p:strVal val="#ppt_x"/>
                                          </p:val>
                                        </p:tav>
                                        <p:tav tm="100000">
                                          <p:val>
                                            <p:strVal val="#ppt_x"/>
                                          </p:val>
                                        </p:tav>
                                      </p:tavLst>
                                    </p:anim>
                                    <p:anim calcmode="lin" valueType="num">
                                      <p:cBhvr>
                                        <p:cTn id="9" dur="400" fill="hold"/>
                                        <p:tgtEl>
                                          <p:spTgt spid="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Modeling Is the Friend of Theory</a:t>
            </a:r>
            <a:endParaRPr lang="en-US" dirty="0"/>
          </a:p>
        </p:txBody>
      </p:sp>
      <p:pic>
        <p:nvPicPr>
          <p:cNvPr id="7" name="Content Placeholder 6"/>
          <p:cNvPicPr>
            <a:picLocks noGrp="1" noChangeAspect="1"/>
          </p:cNvPicPr>
          <p:nvPr>
            <p:ph sz="half" idx="1"/>
          </p:nvPr>
        </p:nvPicPr>
        <p:blipFill>
          <a:blip r:embed="rId2"/>
          <a:srcRect l="5384" r="5384"/>
          <a:stretch>
            <a:fillRect/>
          </a:stretch>
        </p:blipFill>
        <p:spPr/>
      </p:pic>
      <p:sp>
        <p:nvSpPr>
          <p:cNvPr id="8" name="Content Placeholder 7"/>
          <p:cNvSpPr>
            <a:spLocks noGrp="1"/>
          </p:cNvSpPr>
          <p:nvPr>
            <p:ph sz="half" idx="2"/>
          </p:nvPr>
        </p:nvSpPr>
        <p:spPr/>
        <p:txBody>
          <a:bodyPr>
            <a:normAutofit/>
          </a:bodyPr>
          <a:lstStyle/>
          <a:p>
            <a:r>
              <a:rPr lang="en-US" dirty="0" smtClean="0"/>
              <a:t>The process of building the model forces you to be </a:t>
            </a:r>
            <a:r>
              <a:rPr lang="en-US" dirty="0" smtClean="0"/>
              <a:t>explicit</a:t>
            </a:r>
          </a:p>
          <a:p>
            <a:pPr marL="0" indent="0">
              <a:buNone/>
            </a:pPr>
            <a:endParaRPr lang="en-US" dirty="0" smtClean="0"/>
          </a:p>
          <a:p>
            <a:r>
              <a:rPr lang="en-US" dirty="0" smtClean="0"/>
              <a:t>Helps you design rigorous tests of theory</a:t>
            </a:r>
          </a:p>
          <a:p>
            <a:pPr marL="0" indent="0">
              <a:buNone/>
            </a:pPr>
            <a:endParaRPr lang="en-US" dirty="0" smtClean="0"/>
          </a:p>
          <a:p>
            <a:r>
              <a:rPr lang="en-US" dirty="0" smtClean="0"/>
              <a:t>An additional quantitative tool</a:t>
            </a:r>
            <a:endParaRPr lang="en-US" dirty="0"/>
          </a:p>
        </p:txBody>
      </p:sp>
    </p:spTree>
    <p:extLst>
      <p:ext uri="{BB962C8B-B14F-4D97-AF65-F5344CB8AC3E}">
        <p14:creationId xmlns:p14="http://schemas.microsoft.com/office/powerpoint/2010/main" val="6062859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Modeling</a:t>
            </a:r>
            <a:endParaRPr lang="en-US" dirty="0"/>
          </a:p>
        </p:txBody>
      </p:sp>
      <p:sp>
        <p:nvSpPr>
          <p:cNvPr id="6" name="Content Placeholder 5"/>
          <p:cNvSpPr>
            <a:spLocks noGrp="1"/>
          </p:cNvSpPr>
          <p:nvPr>
            <p:ph idx="1"/>
          </p:nvPr>
        </p:nvSpPr>
        <p:spPr/>
        <p:txBody>
          <a:bodyPr/>
          <a:lstStyle/>
          <a:p>
            <a:r>
              <a:rPr lang="en-US" dirty="0" smtClean="0"/>
              <a:t>What models are: A model of a model</a:t>
            </a:r>
          </a:p>
          <a:p>
            <a:r>
              <a:rPr lang="en-US" dirty="0" smtClean="0"/>
              <a:t>How dynamic systems models differ from statistical models: A random walk</a:t>
            </a:r>
          </a:p>
          <a:p>
            <a:r>
              <a:rPr lang="en-US" dirty="0" smtClean="0"/>
              <a:t>Using models to make theory explicit: Dance Dance Revolution</a:t>
            </a:r>
          </a:p>
          <a:p>
            <a:r>
              <a:rPr lang="en-US" dirty="0" smtClean="0"/>
              <a:t>Understanding randomness: Tipping</a:t>
            </a:r>
          </a:p>
          <a:p>
            <a:r>
              <a:rPr lang="en-US" dirty="0" smtClean="0"/>
              <a:t>Modeling complex processes: Attachment</a:t>
            </a:r>
          </a:p>
          <a:p>
            <a:r>
              <a:rPr lang="en-US" dirty="0" smtClean="0"/>
              <a:t>Modeling populations: Marriage markets</a:t>
            </a:r>
          </a:p>
        </p:txBody>
      </p:sp>
    </p:spTree>
    <p:extLst>
      <p:ext uri="{BB962C8B-B14F-4D97-AF65-F5344CB8AC3E}">
        <p14:creationId xmlns:p14="http://schemas.microsoft.com/office/powerpoint/2010/main" val="403084137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10978</TotalTime>
  <Words>2263</Words>
  <Application>Microsoft Macintosh PowerPoint</Application>
  <PresentationFormat>On-screen Show (4:3)</PresentationFormat>
  <Paragraphs>282</Paragraphs>
  <Slides>41</Slides>
  <Notes>5</Notes>
  <HiddenSlides>0</HiddenSlides>
  <MMClips>5</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Office Theme</vt:lpstr>
      <vt:lpstr>Custom Design</vt:lpstr>
      <vt:lpstr>PowerPoint Presentation</vt:lpstr>
      <vt:lpstr>Time Line: Black Holes</vt:lpstr>
      <vt:lpstr>Statistical &amp; Computational Modeling: Complimentary Methodologies</vt:lpstr>
      <vt:lpstr>Why should we be interested in  computational modeling?</vt:lpstr>
      <vt:lpstr>What we believe: Development* is the result of individual patterning of co-existing and self-reinforcing processes and behaviors </vt:lpstr>
      <vt:lpstr>Oberlin Modeling Initiative (OMnI)</vt:lpstr>
      <vt:lpstr>Nova concept</vt:lpstr>
      <vt:lpstr>Nova: A Java-based platform that operates at multiple levels</vt:lpstr>
      <vt:lpstr>Why model? Mischievous students in a classroom </vt:lpstr>
      <vt:lpstr>Why model? Mischievous students in a classroom </vt:lpstr>
      <vt:lpstr>What would happen if . . .</vt:lpstr>
      <vt:lpstr>Developing scenarios</vt:lpstr>
      <vt:lpstr>Why model?</vt:lpstr>
      <vt:lpstr>Gedanken experiments: Computational models generate data</vt:lpstr>
      <vt:lpstr>Nested models: Kids in a classroom</vt:lpstr>
      <vt:lpstr>Nested models: Kids in a classroom</vt:lpstr>
      <vt:lpstr>Nested models allow you to look at individual, dyadic, and classroom effects.</vt:lpstr>
      <vt:lpstr>Chips can be configured spatially, so that each student influences the other and the teacher responds to individual and classroom characteristics</vt:lpstr>
      <vt:lpstr>You can model individual dyads within the classroom</vt:lpstr>
      <vt:lpstr>Why is that cool? More complex models</vt:lpstr>
      <vt:lpstr>Running simulations and outputting data</vt:lpstr>
      <vt:lpstr>What do you do with this all this data?</vt:lpstr>
      <vt:lpstr>www.novamodeler.com</vt:lpstr>
      <vt:lpstr>The plan . . .</vt:lpstr>
      <vt:lpstr>A model of a model . . .</vt:lpstr>
      <vt:lpstr>Statistical v. Dynamic Systems Models</vt:lpstr>
      <vt:lpstr>Statistical v. Dynamic Systems Model</vt:lpstr>
      <vt:lpstr>Playing with Toys: Build the Trashcan Model</vt:lpstr>
      <vt:lpstr>One minute essays: Why Bother?</vt:lpstr>
      <vt:lpstr>PowerPoint Presentation</vt:lpstr>
      <vt:lpstr>_x0016_Playing with Toy Models: Relationships http://nova.oberlin.edu/novaol/nancy/Individual_Attachment_2t/Individual Model 2t</vt:lpstr>
      <vt:lpstr>_x0016_Playing with Toy Models: Relationships http://nova.oberlin.edu/novaol/nancy/Individual_Attachment_2t/Individual Model 2t</vt:lpstr>
      <vt:lpstr>_x0016_Playing with Toy Models: DYADIC Relationships http://nova.oberlin.edu/novaol/nancy/Dyad_model_5/</vt:lpstr>
      <vt:lpstr>_x0016_Playing with Toy Models: DYADIC Relationships http://nova.oberlin.edu/novaol/nancy/Dyad_model_5/</vt:lpstr>
      <vt:lpstr>_x0016_Playing with Toy Models: DYADIC Relationships http://nova.oberlin.edu/novaol/nancy/Dyad_model_5/</vt:lpstr>
      <vt:lpstr>Not a model dyad, but a model world</vt:lpstr>
      <vt:lpstr>More Toys: Marriage Market</vt:lpstr>
      <vt:lpstr>Toys to Research</vt:lpstr>
      <vt:lpstr>Is modeling a research or a  teaching tool?</vt:lpstr>
      <vt:lpstr>Modeling Is the Friend of Theory</vt:lpstr>
      <vt:lpstr>Modeling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Darling</dc:creator>
  <cp:lastModifiedBy>Nancy Darling</cp:lastModifiedBy>
  <cp:revision>109</cp:revision>
  <dcterms:created xsi:type="dcterms:W3CDTF">2014-11-23T15:21:57Z</dcterms:created>
  <dcterms:modified xsi:type="dcterms:W3CDTF">2015-11-10T05:51:48Z</dcterms:modified>
</cp:coreProperties>
</file>